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6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12" r:id="rId51"/>
    <p:sldId id="307" r:id="rId52"/>
    <p:sldId id="308" r:id="rId53"/>
    <p:sldId id="309" r:id="rId54"/>
    <p:sldId id="310" r:id="rId55"/>
    <p:sldId id="311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8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21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BE482-6534-434F-A8CD-6801E9DB635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F4E43-CFEC-8E4F-9EB2-D36E6BA1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2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F4E43-CFEC-8E4F-9EB2-D36E6BA127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3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F4E43-CFEC-8E4F-9EB2-D36E6BA127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4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F4E43-CFEC-8E4F-9EB2-D36E6BA127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3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F4E43-CFEC-8E4F-9EB2-D36E6BA127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65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F4E43-CFEC-8E4F-9EB2-D36E6BA127A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6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F4E43-CFEC-8E4F-9EB2-D36E6BA127A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1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F4E43-CFEC-8E4F-9EB2-D36E6BA127A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6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1066801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25"/>
          <p:cNvGrpSpPr>
            <a:grpSpLocks noChangeAspect="1"/>
          </p:cNvGrpSpPr>
          <p:nvPr/>
        </p:nvGrpSpPr>
        <p:grpSpPr>
          <a:xfrm>
            <a:off x="2071048" y="2502945"/>
            <a:ext cx="1466879" cy="1676400"/>
            <a:chOff x="1230573" y="1890215"/>
            <a:chExt cx="1444388" cy="1650696"/>
          </a:xfrm>
        </p:grpSpPr>
        <p:sp>
          <p:nvSpPr>
            <p:cNvPr id="9" name="Oval 8"/>
            <p:cNvSpPr/>
            <p:nvPr/>
          </p:nvSpPr>
          <p:spPr>
            <a:xfrm>
              <a:off x="1230573" y="1890215"/>
              <a:ext cx="1444388" cy="93714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Oval 9"/>
            <p:cNvSpPr/>
            <p:nvPr/>
          </p:nvSpPr>
          <p:spPr>
            <a:xfrm>
              <a:off x="1935709" y="2845831"/>
              <a:ext cx="603504" cy="40233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Oval 10"/>
            <p:cNvSpPr/>
            <p:nvPr/>
          </p:nvSpPr>
          <p:spPr>
            <a:xfrm>
              <a:off x="1901589" y="3275735"/>
              <a:ext cx="392373" cy="2651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Oval 11"/>
            <p:cNvSpPr/>
            <p:nvPr/>
          </p:nvSpPr>
          <p:spPr>
            <a:xfrm>
              <a:off x="1633181" y="2395181"/>
              <a:ext cx="621792" cy="402336"/>
            </a:xfrm>
            <a:prstGeom prst="ellipse">
              <a:avLst/>
            </a:prstGeom>
            <a:solidFill>
              <a:srgbClr val="FFFFFF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9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ound Same Side Corner Rectangle 12"/>
          <p:cNvSpPr/>
          <p:nvPr/>
        </p:nvSpPr>
        <p:spPr>
          <a:xfrm rot="5400000" flipH="1">
            <a:off x="4572000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1248" y="1680881"/>
            <a:ext cx="3273552" cy="1640541"/>
          </a:xfr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248" y="3384176"/>
            <a:ext cx="3273552" cy="530352"/>
          </a:xfrm>
        </p:spPr>
        <p:txBody>
          <a:bodyPr vert="horz" lIns="91440" tIns="0" rIns="91440" bIns="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429001" y="450850"/>
            <a:ext cx="4922184" cy="4611688"/>
          </a:xfrm>
          <a:prstGeom prst="roundRect">
            <a:avLst>
              <a:gd name="adj" fmla="val 3826"/>
            </a:avLst>
          </a:prstGeo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758" y="5069541"/>
            <a:ext cx="4924425" cy="662519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6759" y="5732060"/>
            <a:ext cx="4924425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6" y="1609725"/>
            <a:ext cx="5343525" cy="2281238"/>
          </a:xfrm>
          <a:prstGeom prst="roundRect">
            <a:avLst>
              <a:gd name="adj" fmla="val 3826"/>
            </a:avLst>
          </a:prstGeo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3904812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4586704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6" y="443552"/>
            <a:ext cx="5343525" cy="2281238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5055855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5737747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 flipH="1" flipV="1">
            <a:off x="3021106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lIns="91440" tIns="45720" rIns="91440" bIns="45720" rtlCol="0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 flipV="1">
            <a:off x="5722015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lIns="91440" tIns="45720" rIns="91440" bIns="45720" rtlCol="0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5055855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5737747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 flipH="1" flipV="1">
            <a:off x="3021106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 flipV="1">
            <a:off x="5723362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6"/>
          </p:nvPr>
        </p:nvSpPr>
        <p:spPr>
          <a:xfrm flipH="1">
            <a:off x="3021106" y="437202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5723362" y="437202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, 2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0505" y="1112198"/>
            <a:ext cx="2524126" cy="199875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7" y="443551"/>
            <a:ext cx="2743200" cy="2968389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 flipV="1">
            <a:off x="3021107" y="3442648"/>
            <a:ext cx="2743200" cy="2968389"/>
          </a:xfrm>
          <a:prstGeom prst="round2SameRect">
            <a:avLst>
              <a:gd name="adj1" fmla="val 5300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5"/>
          </p:nvPr>
        </p:nvSpPr>
        <p:spPr>
          <a:xfrm>
            <a:off x="5840505" y="4108759"/>
            <a:ext cx="2524126" cy="199875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40505" y="3442648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40505" y="443551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, 3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0505" y="1112198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7" y="443551"/>
            <a:ext cx="2743200" cy="1956816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 flipV="1">
            <a:off x="3021107" y="4462815"/>
            <a:ext cx="2743200" cy="1956816"/>
          </a:xfrm>
          <a:prstGeom prst="round2SameRect">
            <a:avLst>
              <a:gd name="adj1" fmla="val 5300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40505" y="443551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021107" y="2452048"/>
            <a:ext cx="2743200" cy="1956816"/>
          </a:xfrm>
          <a:prstGeom prst="rect">
            <a:avLst/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40505" y="3133941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40505" y="2452048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1"/>
          </p:nvPr>
        </p:nvSpPr>
        <p:spPr>
          <a:xfrm>
            <a:off x="5840505" y="5135813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2"/>
          </p:nvPr>
        </p:nvSpPr>
        <p:spPr>
          <a:xfrm>
            <a:off x="5840505" y="4462815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206" y="685800"/>
            <a:ext cx="4924424" cy="886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40206" y="2020888"/>
            <a:ext cx="4924425" cy="410686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4800" y="750580"/>
            <a:ext cx="914400" cy="53819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7100" y="749300"/>
            <a:ext cx="3924300" cy="53768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1066801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 rot="5400000">
            <a:off x="4585448" y="1603786"/>
            <a:ext cx="3474720" cy="3474720"/>
          </a:xfrm>
          <a:prstGeom prst="round2SameRect">
            <a:avLst>
              <a:gd name="adj1" fmla="val 3096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</p:spPr>
        <p:txBody>
          <a:bodyPr vert="vert270"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25"/>
          <p:cNvGrpSpPr>
            <a:grpSpLocks noChangeAspect="1"/>
          </p:cNvGrpSpPr>
          <p:nvPr/>
        </p:nvGrpSpPr>
        <p:grpSpPr>
          <a:xfrm>
            <a:off x="2071048" y="1842448"/>
            <a:ext cx="1466879" cy="1676400"/>
            <a:chOff x="1230573" y="1890215"/>
            <a:chExt cx="1444388" cy="1650696"/>
          </a:xfrm>
        </p:grpSpPr>
        <p:sp>
          <p:nvSpPr>
            <p:cNvPr id="27" name="Oval 26"/>
            <p:cNvSpPr/>
            <p:nvPr/>
          </p:nvSpPr>
          <p:spPr>
            <a:xfrm>
              <a:off x="1230573" y="1890215"/>
              <a:ext cx="1444388" cy="93714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Oval 27"/>
            <p:cNvSpPr/>
            <p:nvPr/>
          </p:nvSpPr>
          <p:spPr>
            <a:xfrm>
              <a:off x="1935709" y="2845831"/>
              <a:ext cx="603504" cy="40233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Oval 28"/>
            <p:cNvSpPr/>
            <p:nvPr/>
          </p:nvSpPr>
          <p:spPr>
            <a:xfrm>
              <a:off x="1901589" y="3275735"/>
              <a:ext cx="392373" cy="2651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Oval 29"/>
            <p:cNvSpPr/>
            <p:nvPr/>
          </p:nvSpPr>
          <p:spPr>
            <a:xfrm>
              <a:off x="1633181" y="2395181"/>
              <a:ext cx="621792" cy="402336"/>
            </a:xfrm>
            <a:prstGeom prst="ellipse">
              <a:avLst/>
            </a:prstGeom>
            <a:solidFill>
              <a:srgbClr val="FFFFFF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6447" y="3114115"/>
            <a:ext cx="3276600" cy="1162050"/>
          </a:xfrm>
        </p:spPr>
        <p:txBody>
          <a:bodyPr tIns="0" bIns="0" anchor="b" anchorCtr="0">
            <a:noAutofit/>
          </a:bodyPr>
          <a:lstStyle>
            <a:lvl1pPr algn="ctr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6447" y="4343400"/>
            <a:ext cx="3276600" cy="533400"/>
          </a:xfrm>
        </p:spPr>
        <p:txBody>
          <a:bodyPr tIns="0" bIns="0">
            <a:normAutofit/>
          </a:bodyPr>
          <a:lstStyle>
            <a:lvl1pPr marL="0" indent="0" algn="ctr">
              <a:spcBef>
                <a:spcPct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6"/>
          <p:cNvGrpSpPr/>
          <p:nvPr/>
        </p:nvGrpSpPr>
        <p:grpSpPr>
          <a:xfrm>
            <a:off x="222912" y="1254456"/>
            <a:ext cx="7892388" cy="3918778"/>
            <a:chOff x="222912" y="1254456"/>
            <a:chExt cx="7892388" cy="3918778"/>
          </a:xfrm>
        </p:grpSpPr>
        <p:sp>
          <p:nvSpPr>
            <p:cNvPr id="7" name="Rounded Rectangle 6"/>
            <p:cNvSpPr/>
            <p:nvPr/>
          </p:nvSpPr>
          <p:spPr>
            <a:xfrm>
              <a:off x="1028700" y="1600200"/>
              <a:ext cx="7086600" cy="3474720"/>
            </a:xfrm>
            <a:prstGeom prst="roundRect">
              <a:avLst>
                <a:gd name="adj" fmla="val 31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222912" y="1254456"/>
              <a:ext cx="3429000" cy="3918778"/>
              <a:chOff x="1230573" y="1890215"/>
              <a:chExt cx="1444388" cy="165069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182" y="2021541"/>
            <a:ext cx="4200618" cy="1362075"/>
          </a:xfrm>
        </p:spPr>
        <p:txBody>
          <a:bodyPr vert="horz" lIns="91440" tIns="0" rIns="91440" bIns="0" rtlCol="0" anchor="b" anchorCtr="0">
            <a:noAutofit/>
          </a:bodyPr>
          <a:lstStyle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1424" y="3388659"/>
            <a:ext cx="4603376" cy="1083328"/>
          </a:xfrm>
        </p:spPr>
        <p:txBody>
          <a:bodyPr vert="horz" lIns="91440" tIns="0" rIns="91440" bIns="0" rtlCol="0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9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3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5" name="Rounded Rectangle 14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224118"/>
            <a:ext cx="4800600" cy="886968"/>
          </a:xfrm>
        </p:spPr>
        <p:txBody>
          <a:bodyPr lIns="4572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4" y="1600200"/>
            <a:ext cx="3703320" cy="4525963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1647" y="1600200"/>
            <a:ext cx="3703320" cy="4525963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21040" y="363071"/>
            <a:ext cx="609600" cy="365125"/>
          </a:xfr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64" y="228600"/>
            <a:ext cx="4800600" cy="886968"/>
          </a:xfrm>
        </p:spPr>
        <p:txBody>
          <a:bodyPr vert="horz" lIns="4572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212" y="1548761"/>
            <a:ext cx="3657600" cy="274320"/>
          </a:xfrm>
          <a:prstGeom prst="roundRect">
            <a:avLst>
              <a:gd name="adj" fmla="val 31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352" y="2021456"/>
            <a:ext cx="3703320" cy="4106294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533" y="1548761"/>
            <a:ext cx="3657600" cy="274320"/>
          </a:xfrm>
          <a:prstGeom prst="roundRect">
            <a:avLst>
              <a:gd name="adj" fmla="val 3405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673" y="2019869"/>
            <a:ext cx="3703320" cy="4106294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21729" y="365760"/>
            <a:ext cx="609600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15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7" name="Rounded Rectangle 16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64" y="228600"/>
            <a:ext cx="4800600" cy="886968"/>
          </a:xfrm>
        </p:spPr>
        <p:txBody>
          <a:bodyPr vert="horz" lIns="4572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21040" y="365760"/>
            <a:ext cx="609600" cy="365125"/>
          </a:xfr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8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0" name="Rounded Rectangle 9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7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21040" y="365760"/>
            <a:ext cx="609600" cy="365125"/>
          </a:xfr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7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6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9" y="304800"/>
            <a:ext cx="4948269" cy="719424"/>
          </a:xfrm>
        </p:spPr>
        <p:txBody>
          <a:bodyPr anchor="b"/>
          <a:lstStyle>
            <a:lvl1pPr algn="l">
              <a:defRPr sz="2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113" y="2292824"/>
            <a:ext cx="4959126" cy="3833339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0" y="1160463"/>
            <a:ext cx="4948269" cy="9540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2F0292D-1797-49A5-8D2D-8D50C72EF3CC}" type="datetimeFigureOut">
              <a:rPr lang="en-US" smtClean="0"/>
              <a:t>2/28/15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0" y="685800"/>
            <a:ext cx="4948238" cy="8869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0" y="2020888"/>
            <a:ext cx="4946602" cy="410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52600" y="287767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18"/>
          <p:cNvGrpSpPr/>
          <p:nvPr/>
        </p:nvGrpSpPr>
        <p:grpSpPr>
          <a:xfrm>
            <a:off x="842682" y="2971800"/>
            <a:ext cx="914400" cy="914400"/>
            <a:chOff x="842682" y="2971800"/>
            <a:chExt cx="914400" cy="914400"/>
          </a:xfrm>
        </p:grpSpPr>
        <p:sp>
          <p:nvSpPr>
            <p:cNvPr id="8" name="Rounded Rectangle 7"/>
            <p:cNvSpPr/>
            <p:nvPr userDrawn="1"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10"/>
            <p:cNvGrpSpPr>
              <a:grpSpLocks noChangeAspect="1"/>
            </p:cNvGrpSpPr>
            <p:nvPr userDrawn="1"/>
          </p:nvGrpSpPr>
          <p:grpSpPr>
            <a:xfrm>
              <a:off x="948372" y="3034352"/>
              <a:ext cx="700732" cy="800822"/>
              <a:chOff x="1230573" y="1890215"/>
              <a:chExt cx="1444388" cy="1650696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 userDrawn="1"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28800" indent="-227013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5813" indent="-227013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9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2931" y="1572768"/>
            <a:ext cx="5614333" cy="4924042"/>
          </a:xfrm>
        </p:spPr>
        <p:txBody>
          <a:bodyPr>
            <a:noAutofit/>
          </a:bodyPr>
          <a:lstStyle/>
          <a:p>
            <a:r>
              <a:rPr lang="en-US" sz="2000" dirty="0" smtClean="0"/>
              <a:t>DNA Polymerase adds nucleotides via </a:t>
            </a:r>
            <a:r>
              <a:rPr lang="en-US" sz="2000" dirty="0" err="1" smtClean="0"/>
              <a:t>phosphodiester</a:t>
            </a:r>
            <a:r>
              <a:rPr lang="en-US" sz="2000" dirty="0" smtClean="0"/>
              <a:t> bonds.</a:t>
            </a:r>
          </a:p>
          <a:p>
            <a:pPr lvl="1"/>
            <a:r>
              <a:rPr lang="en-US" sz="2000" dirty="0" smtClean="0"/>
              <a:t>Energy for this process comes from hydrolysis of phosphate of three phosphates attached the base.</a:t>
            </a:r>
          </a:p>
          <a:p>
            <a:pPr lvl="2"/>
            <a:r>
              <a:rPr lang="en-US" dirty="0" smtClean="0"/>
              <a:t>This is because this reaction is unfavorable</a:t>
            </a:r>
          </a:p>
          <a:p>
            <a:r>
              <a:rPr lang="en-US" sz="2000" b="1" dirty="0"/>
              <a:t>DNA </a:t>
            </a:r>
            <a:r>
              <a:rPr lang="en-US" sz="2000" b="1" dirty="0" smtClean="0"/>
              <a:t>polymerase alpha </a:t>
            </a:r>
            <a:r>
              <a:rPr lang="en-US" sz="2000" dirty="0" smtClean="0"/>
              <a:t>- </a:t>
            </a:r>
            <a:endParaRPr lang="en-US" sz="2000" dirty="0"/>
          </a:p>
          <a:p>
            <a:pPr lvl="1"/>
            <a:r>
              <a:rPr lang="en-US" sz="2000" dirty="0"/>
              <a:t>5-3’ RNA polymerase </a:t>
            </a:r>
            <a:r>
              <a:rPr lang="en-US" sz="2000" dirty="0" smtClean="0"/>
              <a:t>activity</a:t>
            </a:r>
          </a:p>
          <a:p>
            <a:pPr lvl="1"/>
            <a:r>
              <a:rPr lang="en-US" sz="2000" dirty="0" smtClean="0"/>
              <a:t>Initiate new strand</a:t>
            </a:r>
          </a:p>
          <a:p>
            <a:pPr lvl="1"/>
            <a:r>
              <a:rPr lang="en-US" sz="2000" dirty="0" smtClean="0"/>
              <a:t>low </a:t>
            </a:r>
            <a:r>
              <a:rPr lang="en-US" sz="2000" dirty="0"/>
              <a:t>processivity</a:t>
            </a:r>
          </a:p>
          <a:p>
            <a:pPr lvl="2"/>
            <a:r>
              <a:rPr lang="en-US" sz="2000" dirty="0"/>
              <a:t>doesn’t get very far before it </a:t>
            </a:r>
            <a:r>
              <a:rPr lang="en-US" sz="2000" dirty="0" smtClean="0"/>
              <a:t>dissociates</a:t>
            </a:r>
          </a:p>
          <a:p>
            <a:pPr lvl="2"/>
            <a:r>
              <a:rPr lang="en-US" sz="2000" dirty="0"/>
              <a:t>it doesn’t actually make enough DNA</a:t>
            </a:r>
            <a:br>
              <a:rPr lang="en-US" sz="2000" dirty="0"/>
            </a:br>
            <a:r>
              <a:rPr lang="en-US" sz="2000" dirty="0"/>
              <a:t>5-3 DNA polymerase </a:t>
            </a:r>
            <a:r>
              <a:rPr lang="en-US" sz="2000" dirty="0" smtClean="0"/>
              <a:t>activity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2" y="2576639"/>
            <a:ext cx="1656688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36512">
            <a:off x="195438" y="2219532"/>
            <a:ext cx="2945224" cy="15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0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4831"/>
            <a:ext cx="4948238" cy="886968"/>
          </a:xfrm>
        </p:spPr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0891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36512">
            <a:off x="11996" y="2496119"/>
            <a:ext cx="1515460" cy="8109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128" y="1085869"/>
            <a:ext cx="7547137" cy="5558177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en-US" sz="2000" b="1" dirty="0" smtClean="0"/>
              <a:t>DNA Polymerase III</a:t>
            </a:r>
          </a:p>
          <a:p>
            <a:pPr lvl="1"/>
            <a:r>
              <a:rPr lang="en-US" sz="2000" dirty="0" smtClean="0"/>
              <a:t>DNA CLAMP</a:t>
            </a:r>
          </a:p>
          <a:p>
            <a:pPr marL="22860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Protein fold that address low processivity of alpha</a:t>
            </a:r>
          </a:p>
          <a:p>
            <a:pPr lvl="1"/>
            <a:r>
              <a:rPr lang="en-US" sz="2000" dirty="0" smtClean="0"/>
              <a:t>When alpha disassociates, it is bound to clamp and will </a:t>
            </a:r>
            <a:r>
              <a:rPr lang="en-US" sz="2000" dirty="0" err="1" smtClean="0"/>
              <a:t>reassociate</a:t>
            </a:r>
            <a:endParaRPr lang="en-US" sz="2000" dirty="0" smtClean="0"/>
          </a:p>
          <a:p>
            <a:pPr lvl="1"/>
            <a:r>
              <a:rPr lang="en-US" sz="2000" dirty="0"/>
              <a:t>Extend more because of protein and protein interactions (800 </a:t>
            </a:r>
            <a:r>
              <a:rPr lang="en-US" sz="2000" dirty="0" err="1"/>
              <a:t>ncltis</a:t>
            </a:r>
            <a:r>
              <a:rPr lang="en-US" sz="2000" dirty="0"/>
              <a:t>/sec)</a:t>
            </a:r>
          </a:p>
          <a:p>
            <a:pPr lvl="1"/>
            <a:r>
              <a:rPr lang="en-US" sz="2000" dirty="0" smtClean="0"/>
              <a:t>3’ to 5’ </a:t>
            </a:r>
            <a:r>
              <a:rPr lang="en-US" sz="2000" dirty="0" err="1" smtClean="0"/>
              <a:t>exonuclease</a:t>
            </a:r>
            <a:r>
              <a:rPr lang="en-US" sz="2000" dirty="0" smtClean="0"/>
              <a:t> activity</a:t>
            </a:r>
            <a:endParaRPr lang="en-US" sz="2000" dirty="0"/>
          </a:p>
          <a:p>
            <a:r>
              <a:rPr lang="en-US" sz="2000" b="1" dirty="0" smtClean="0"/>
              <a:t>DNA Polymerase I</a:t>
            </a:r>
          </a:p>
          <a:p>
            <a:pPr lvl="1"/>
            <a:r>
              <a:rPr lang="en-US" sz="2000" dirty="0" smtClean="0"/>
              <a:t>Can move backwards one base pair</a:t>
            </a:r>
          </a:p>
          <a:p>
            <a:pPr lvl="1"/>
            <a:r>
              <a:rPr lang="en-US" sz="2000" dirty="0" smtClean="0"/>
              <a:t>3’ to 5’ </a:t>
            </a:r>
            <a:r>
              <a:rPr lang="en-US" sz="2000" dirty="0" err="1" smtClean="0"/>
              <a:t>exonuclease</a:t>
            </a:r>
            <a:r>
              <a:rPr lang="en-US" sz="2000" dirty="0" smtClean="0"/>
              <a:t> activity can </a:t>
            </a:r>
            <a:r>
              <a:rPr lang="en-US" sz="2000" u="sng" dirty="0" smtClean="0"/>
              <a:t>proofread</a:t>
            </a:r>
          </a:p>
          <a:p>
            <a:pPr lvl="2"/>
            <a:r>
              <a:rPr lang="en-US" sz="2000" dirty="0"/>
              <a:t>i.e. Distortion between purine and </a:t>
            </a:r>
            <a:r>
              <a:rPr lang="en-US" sz="2000" dirty="0" smtClean="0"/>
              <a:t>pyrimidine</a:t>
            </a:r>
            <a:endParaRPr lang="en-US" sz="2000" u="sng" dirty="0" smtClean="0"/>
          </a:p>
          <a:p>
            <a:pPr lvl="1"/>
            <a:r>
              <a:rPr lang="en-US" sz="2000" u="sng" dirty="0" smtClean="0"/>
              <a:t>low processivity</a:t>
            </a:r>
          </a:p>
          <a:p>
            <a:pPr lvl="1"/>
            <a:r>
              <a:rPr lang="en-US" sz="2000" dirty="0" smtClean="0"/>
              <a:t>5’ to 3’ activity to </a:t>
            </a:r>
            <a:r>
              <a:rPr lang="en-US" sz="2000" u="sng" dirty="0" smtClean="0"/>
              <a:t>remove</a:t>
            </a:r>
            <a:r>
              <a:rPr lang="en-US" sz="2000" dirty="0" smtClean="0"/>
              <a:t> </a:t>
            </a:r>
            <a:r>
              <a:rPr lang="en-US" sz="2000" u="sng" dirty="0" smtClean="0"/>
              <a:t>primers</a:t>
            </a:r>
          </a:p>
          <a:p>
            <a:pPr lvl="2"/>
            <a:r>
              <a:rPr lang="en-US" sz="2000" dirty="0" smtClean="0"/>
              <a:t>Cannot proofread and remove primer simultaneously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204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7580" y="1572768"/>
            <a:ext cx="6939685" cy="4924042"/>
          </a:xfrm>
        </p:spPr>
        <p:txBody>
          <a:bodyPr>
            <a:noAutofit/>
          </a:bodyPr>
          <a:lstStyle/>
          <a:p>
            <a:r>
              <a:rPr lang="en-US" sz="2000" dirty="0" smtClean="0"/>
              <a:t>Epsilon and Delta are similar they replace each other</a:t>
            </a:r>
          </a:p>
          <a:p>
            <a:pPr lvl="1"/>
            <a:r>
              <a:rPr lang="en-US" sz="2000" b="1" dirty="0" smtClean="0"/>
              <a:t>Epsilon</a:t>
            </a:r>
          </a:p>
          <a:p>
            <a:pPr lvl="2"/>
            <a:r>
              <a:rPr lang="en-US" sz="2000" dirty="0" smtClean="0"/>
              <a:t>Binds where alpha leaves off</a:t>
            </a:r>
          </a:p>
          <a:p>
            <a:pPr lvl="2"/>
            <a:r>
              <a:rPr lang="en-US" sz="2000" dirty="0" smtClean="0"/>
              <a:t>Continues strand continuously on </a:t>
            </a:r>
            <a:r>
              <a:rPr lang="en-US" sz="2000" u="sng" dirty="0" smtClean="0"/>
              <a:t>leading strand</a:t>
            </a:r>
          </a:p>
          <a:p>
            <a:pPr lvl="1"/>
            <a:r>
              <a:rPr lang="en-US" sz="2000" b="1" dirty="0" smtClean="0"/>
              <a:t>Delta</a:t>
            </a:r>
          </a:p>
          <a:p>
            <a:pPr lvl="2"/>
            <a:r>
              <a:rPr lang="en-US" sz="2000" dirty="0" smtClean="0"/>
              <a:t>Negative does not initiate on lagging strand because no </a:t>
            </a:r>
            <a:r>
              <a:rPr lang="en-US" sz="2000" dirty="0" err="1" smtClean="0"/>
              <a:t>rna</a:t>
            </a:r>
            <a:r>
              <a:rPr lang="en-US" sz="2000" dirty="0" smtClean="0"/>
              <a:t> polymerase but it continues it</a:t>
            </a:r>
          </a:p>
          <a:p>
            <a:pPr lvl="2"/>
            <a:r>
              <a:rPr lang="en-US" sz="2000" dirty="0" smtClean="0"/>
              <a:t>High processivity, perfect for newer </a:t>
            </a:r>
            <a:r>
              <a:rPr lang="en-US" sz="2000" dirty="0" err="1" smtClean="0"/>
              <a:t>okizaki</a:t>
            </a:r>
            <a:endParaRPr lang="en-US" sz="2000" dirty="0" smtClean="0"/>
          </a:p>
          <a:p>
            <a:pPr lvl="2"/>
            <a:r>
              <a:rPr lang="en-US" sz="2000" dirty="0" smtClean="0"/>
              <a:t>Adds nucleotides from 5-3’ </a:t>
            </a:r>
          </a:p>
          <a:p>
            <a:pPr lvl="2"/>
            <a:r>
              <a:rPr lang="en-US" sz="2000" dirty="0" smtClean="0"/>
              <a:t>proofreads</a:t>
            </a:r>
          </a:p>
          <a:p>
            <a:pPr lvl="1"/>
            <a:r>
              <a:rPr lang="en-US" sz="2000" b="1" dirty="0" smtClean="0"/>
              <a:t>Alpha </a:t>
            </a:r>
          </a:p>
          <a:p>
            <a:pPr lvl="2"/>
            <a:r>
              <a:rPr lang="en-US" sz="2000" dirty="0" smtClean="0"/>
              <a:t>Initiates lagging strand</a:t>
            </a:r>
          </a:p>
          <a:p>
            <a:pPr lvl="2"/>
            <a:r>
              <a:rPr lang="en-US" sz="2000" dirty="0" err="1" smtClean="0"/>
              <a:t>Rna</a:t>
            </a:r>
            <a:r>
              <a:rPr lang="en-US" sz="2000" dirty="0" smtClean="0"/>
              <a:t> then </a:t>
            </a:r>
            <a:r>
              <a:rPr lang="en-US" sz="2000" dirty="0" err="1" smtClean="0"/>
              <a:t>dna</a:t>
            </a:r>
            <a:r>
              <a:rPr lang="en-US" sz="2000" dirty="0" smtClean="0"/>
              <a:t> then dissociates</a:t>
            </a:r>
          </a:p>
          <a:p>
            <a:pPr lvl="2"/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20892" y="2576639"/>
            <a:ext cx="1656688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36512">
            <a:off x="129866" y="2512333"/>
            <a:ext cx="1957065" cy="1047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5" y="3989362"/>
            <a:ext cx="2125393" cy="94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522" y="1701600"/>
            <a:ext cx="8596373" cy="4924042"/>
          </a:xfr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en-US" b="1" u="sng" dirty="0"/>
              <a:t>FEN 1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has 5’ to 3’ </a:t>
            </a:r>
            <a:r>
              <a:rPr lang="en-US" dirty="0" err="1"/>
              <a:t>exonuclease</a:t>
            </a:r>
            <a:r>
              <a:rPr lang="en-US" dirty="0"/>
              <a:t> activity</a:t>
            </a:r>
          </a:p>
          <a:p>
            <a:pPr lvl="2"/>
            <a:r>
              <a:rPr lang="en-US" dirty="0"/>
              <a:t>older </a:t>
            </a:r>
            <a:r>
              <a:rPr lang="en-US" dirty="0" err="1"/>
              <a:t>okizaki</a:t>
            </a:r>
            <a:r>
              <a:rPr lang="en-US" dirty="0"/>
              <a:t> fragments</a:t>
            </a:r>
          </a:p>
          <a:p>
            <a:pPr lvl="3"/>
            <a:r>
              <a:rPr lang="en-US" dirty="0"/>
              <a:t>cannot make DNA and proofread</a:t>
            </a:r>
          </a:p>
          <a:p>
            <a:pPr lvl="1"/>
            <a:r>
              <a:rPr lang="en-US" u="sng" dirty="0"/>
              <a:t>removes prime</a:t>
            </a:r>
            <a:r>
              <a:rPr lang="en-US" dirty="0"/>
              <a:t>r and DNA by pol alpha</a:t>
            </a:r>
          </a:p>
          <a:p>
            <a:pPr lvl="1"/>
            <a:r>
              <a:rPr lang="en-US" u="sng" dirty="0"/>
              <a:t>removes nucleotide </a:t>
            </a:r>
            <a:r>
              <a:rPr lang="en-US" dirty="0"/>
              <a:t>off 5’ end</a:t>
            </a:r>
          </a:p>
          <a:p>
            <a:pPr lvl="0"/>
            <a:r>
              <a:rPr lang="en-US" b="1" u="sng" dirty="0" smtClean="0"/>
              <a:t>Delta </a:t>
            </a:r>
            <a:r>
              <a:rPr lang="en-US" dirty="0" smtClean="0"/>
              <a:t> (</a:t>
            </a:r>
            <a:r>
              <a:rPr lang="en-US" dirty="0" err="1" smtClean="0"/>
              <a:t>okizaki</a:t>
            </a:r>
            <a:r>
              <a:rPr lang="en-US" dirty="0" smtClean="0"/>
              <a:t>, proofreads, 5 to 3)</a:t>
            </a:r>
            <a:endParaRPr lang="en-US" b="1" dirty="0"/>
          </a:p>
          <a:p>
            <a:pPr lvl="0"/>
            <a:r>
              <a:rPr lang="en-US" dirty="0" smtClean="0"/>
              <a:t>one </a:t>
            </a:r>
            <a:r>
              <a:rPr lang="en-US" dirty="0" err="1"/>
              <a:t>phosphodiester</a:t>
            </a:r>
            <a:r>
              <a:rPr lang="en-US" dirty="0"/>
              <a:t> bond -----------------()--------------  between </a:t>
            </a:r>
            <a:r>
              <a:rPr lang="en-US" dirty="0" err="1"/>
              <a:t>okizaki</a:t>
            </a:r>
            <a:endParaRPr lang="en-US" dirty="0"/>
          </a:p>
          <a:p>
            <a:pPr lvl="0"/>
            <a:r>
              <a:rPr lang="en-US" u="sng" dirty="0"/>
              <a:t>ligase</a:t>
            </a:r>
            <a:r>
              <a:rPr lang="en-US" dirty="0"/>
              <a:t> does the last bonding of </a:t>
            </a:r>
            <a:r>
              <a:rPr lang="en-US" dirty="0" err="1" smtClean="0"/>
              <a:t>okizaki</a:t>
            </a:r>
            <a:r>
              <a:rPr lang="en-US" dirty="0" smtClean="0"/>
              <a:t> </a:t>
            </a:r>
            <a:r>
              <a:rPr lang="en-US" dirty="0"/>
              <a:t>fragments</a:t>
            </a:r>
          </a:p>
          <a:p>
            <a:pPr lvl="0"/>
            <a:r>
              <a:rPr lang="en-US" u="sng" dirty="0"/>
              <a:t>clamp</a:t>
            </a:r>
            <a:endParaRPr lang="en-US" dirty="0"/>
          </a:p>
          <a:p>
            <a:pPr lvl="2"/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720550" y="2723876"/>
            <a:ext cx="1656688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5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892" y="2576639"/>
            <a:ext cx="1656688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662" y="-77166"/>
            <a:ext cx="4948238" cy="886968"/>
          </a:xfrm>
        </p:spPr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92" y="809802"/>
            <a:ext cx="8596372" cy="6048198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key </a:t>
            </a:r>
            <a:r>
              <a:rPr lang="en-US" sz="2000" b="1" dirty="0" smtClean="0"/>
              <a:t>replication</a:t>
            </a:r>
            <a:r>
              <a:rPr lang="en-US" sz="2000" dirty="0" smtClean="0"/>
              <a:t> enzymes at the </a:t>
            </a:r>
            <a:r>
              <a:rPr lang="en-US" sz="2000" dirty="0" err="1" smtClean="0">
                <a:solidFill>
                  <a:srgbClr val="FF0000"/>
                </a:solidFill>
              </a:rPr>
              <a:t>replisome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are helicase, </a:t>
            </a:r>
            <a:r>
              <a:rPr lang="en-US" sz="2000" dirty="0" err="1" smtClean="0"/>
              <a:t>primase</a:t>
            </a:r>
            <a:r>
              <a:rPr lang="en-US" sz="2000" dirty="0" smtClean="0"/>
              <a:t>, and polymerase III.</a:t>
            </a:r>
          </a:p>
          <a:p>
            <a:r>
              <a:rPr lang="en-US" sz="2000" dirty="0" smtClean="0"/>
              <a:t>Wound healing requires </a:t>
            </a:r>
            <a:r>
              <a:rPr lang="en-US" sz="2000" b="1" dirty="0" smtClean="0"/>
              <a:t>mitosis</a:t>
            </a:r>
          </a:p>
          <a:p>
            <a:pPr lvl="1"/>
            <a:r>
              <a:rPr lang="en-US" sz="2000" dirty="0" smtClean="0"/>
              <a:t>Mitosis slows as you get older</a:t>
            </a:r>
          </a:p>
          <a:p>
            <a:r>
              <a:rPr lang="en-US" sz="2000" dirty="0" smtClean="0"/>
              <a:t>Non replicating cells are in a stage called </a:t>
            </a:r>
            <a:r>
              <a:rPr lang="en-US" sz="2000" b="1" dirty="0" smtClean="0"/>
              <a:t>Go</a:t>
            </a:r>
          </a:p>
          <a:p>
            <a:r>
              <a:rPr lang="en-US" sz="2000" dirty="0" smtClean="0"/>
              <a:t>When </a:t>
            </a:r>
            <a:r>
              <a:rPr lang="en-US" sz="2000" dirty="0" err="1" smtClean="0">
                <a:solidFill>
                  <a:srgbClr val="FF0000"/>
                </a:solidFill>
              </a:rPr>
              <a:t>replisome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reaches the end of DNA</a:t>
            </a:r>
          </a:p>
          <a:p>
            <a:pPr lvl="1"/>
            <a:r>
              <a:rPr lang="en-US" sz="2000" dirty="0" smtClean="0"/>
              <a:t>Lagging strand is incomplete=&gt;yielding shorter DNA molecules</a:t>
            </a:r>
          </a:p>
          <a:p>
            <a:pPr lvl="1"/>
            <a:r>
              <a:rPr lang="en-US" sz="2000" dirty="0" smtClean="0"/>
              <a:t>Uses </a:t>
            </a:r>
            <a:r>
              <a:rPr lang="en-US" sz="2000" dirty="0" smtClean="0">
                <a:solidFill>
                  <a:srgbClr val="FF0000"/>
                </a:solidFill>
              </a:rPr>
              <a:t>telomeres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Telomerase</a:t>
            </a:r>
            <a:r>
              <a:rPr lang="en-US" sz="2000" dirty="0" smtClean="0"/>
              <a:t> </a:t>
            </a:r>
            <a:r>
              <a:rPr lang="en-US" sz="2000" dirty="0"/>
              <a:t>(TTAGGG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Rich in T &amp; G </a:t>
            </a:r>
            <a:endParaRPr lang="en-US" sz="2000" dirty="0"/>
          </a:p>
          <a:p>
            <a:pPr lvl="1"/>
            <a:r>
              <a:rPr lang="en-US" sz="2000" dirty="0" smtClean="0"/>
              <a:t>Protein &amp; </a:t>
            </a:r>
            <a:r>
              <a:rPr lang="en-US" sz="2000" dirty="0" err="1" smtClean="0"/>
              <a:t>rna</a:t>
            </a:r>
            <a:r>
              <a:rPr lang="en-US" sz="2000" dirty="0" smtClean="0"/>
              <a:t> components (RNA template)</a:t>
            </a:r>
            <a:endParaRPr lang="en-US" sz="2000" dirty="0"/>
          </a:p>
          <a:p>
            <a:pPr lvl="1"/>
            <a:r>
              <a:rPr lang="en-US" sz="2000" dirty="0"/>
              <a:t>Add to 3’ </a:t>
            </a:r>
            <a:r>
              <a:rPr lang="en-US" sz="2000" dirty="0" smtClean="0"/>
              <a:t>nucleotide </a:t>
            </a:r>
            <a:r>
              <a:rPr lang="en-US" sz="2000" dirty="0" err="1" smtClean="0"/>
              <a:t>telemore</a:t>
            </a:r>
            <a:r>
              <a:rPr lang="en-US" sz="2000" dirty="0" smtClean="0"/>
              <a:t> complementary to its own </a:t>
            </a:r>
            <a:r>
              <a:rPr lang="en-US" sz="2000" dirty="0" err="1" smtClean="0"/>
              <a:t>Rna</a:t>
            </a:r>
            <a:r>
              <a:rPr lang="en-US" sz="2000" dirty="0" smtClean="0"/>
              <a:t> component</a:t>
            </a:r>
            <a:endParaRPr lang="en-US" sz="2000" dirty="0"/>
          </a:p>
          <a:p>
            <a:pPr lvl="1"/>
            <a:r>
              <a:rPr lang="en-US" sz="2000" dirty="0"/>
              <a:t>No coding “junk </a:t>
            </a:r>
            <a:r>
              <a:rPr lang="en-US" sz="2000" dirty="0" err="1"/>
              <a:t>dna</a:t>
            </a:r>
            <a:r>
              <a:rPr lang="en-US" sz="2000" dirty="0" smtClean="0"/>
              <a:t>”.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30" y="1230686"/>
            <a:ext cx="2882734" cy="22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2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892" y="2576639"/>
            <a:ext cx="1656688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93" y="1572768"/>
            <a:ext cx="8596372" cy="4924042"/>
          </a:xfrm>
        </p:spPr>
        <p:txBody>
          <a:bodyPr>
            <a:noAutofit/>
          </a:bodyPr>
          <a:lstStyle/>
          <a:p>
            <a:r>
              <a:rPr lang="en-US" sz="2000" dirty="0"/>
              <a:t>Germ cells divide to create gametes</a:t>
            </a:r>
          </a:p>
          <a:p>
            <a:pPr lvl="1"/>
            <a:r>
              <a:rPr lang="en-US" sz="2000" dirty="0"/>
              <a:t>Diploid cells in testes and eggs to make gametes</a:t>
            </a:r>
          </a:p>
          <a:p>
            <a:pPr lvl="1"/>
            <a:r>
              <a:rPr lang="en-US" sz="2000" dirty="0"/>
              <a:t>Small </a:t>
            </a:r>
            <a:r>
              <a:rPr lang="en-US" sz="2000" dirty="0" smtClean="0"/>
              <a:t>percentage have telomerase</a:t>
            </a:r>
            <a:endParaRPr lang="en-US" sz="2000" dirty="0"/>
          </a:p>
          <a:p>
            <a:r>
              <a:rPr lang="en-US" sz="2000" dirty="0" smtClean="0"/>
              <a:t>Cancer Cells</a:t>
            </a:r>
          </a:p>
          <a:p>
            <a:pPr lvl="1"/>
            <a:r>
              <a:rPr lang="en-US" sz="2000" dirty="0" smtClean="0"/>
              <a:t>90% have telomerase</a:t>
            </a:r>
          </a:p>
          <a:p>
            <a:pPr lvl="1"/>
            <a:r>
              <a:rPr lang="en-US" sz="2000" dirty="0" smtClean="0"/>
              <a:t>Mutations go down then to be expressed again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Telomerase makes room for </a:t>
            </a:r>
            <a:r>
              <a:rPr lang="en-US" sz="2000" dirty="0" err="1" smtClean="0"/>
              <a:t>okizaki</a:t>
            </a:r>
            <a:r>
              <a:rPr lang="en-US" sz="2000" dirty="0" smtClean="0"/>
              <a:t> fragments</a:t>
            </a:r>
          </a:p>
          <a:p>
            <a:pPr lvl="1"/>
            <a:r>
              <a:rPr lang="en-US" sz="2000" dirty="0" smtClean="0"/>
              <a:t>Not needed for prokaryotic because its circular </a:t>
            </a:r>
          </a:p>
          <a:p>
            <a:r>
              <a:rPr lang="en-US" sz="2000" dirty="0" smtClean="0"/>
              <a:t>Limitations in somatic cells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28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3451" y="1572768"/>
            <a:ext cx="6740549" cy="5016065"/>
          </a:xfrm>
        </p:spPr>
        <p:txBody>
          <a:bodyPr>
            <a:normAutofit/>
          </a:bodyPr>
          <a:lstStyle/>
          <a:p>
            <a:r>
              <a:rPr lang="en-US" dirty="0" smtClean="0"/>
              <a:t>Theta replication in bacteria</a:t>
            </a:r>
          </a:p>
          <a:p>
            <a:pPr lvl="1"/>
            <a:r>
              <a:rPr lang="en-US" dirty="0" smtClean="0"/>
              <a:t>One origin of replication</a:t>
            </a:r>
          </a:p>
          <a:p>
            <a:pPr lvl="1"/>
            <a:r>
              <a:rPr lang="en-US" dirty="0" smtClean="0"/>
              <a:t>Bidirectional</a:t>
            </a:r>
          </a:p>
          <a:p>
            <a:r>
              <a:rPr lang="en-US" dirty="0" smtClean="0"/>
              <a:t>NO nuclear membrane in prokaryote</a:t>
            </a:r>
          </a:p>
          <a:p>
            <a:r>
              <a:rPr lang="en-US" dirty="0" smtClean="0"/>
              <a:t>Bacteria is critical for </a:t>
            </a:r>
            <a:r>
              <a:rPr lang="en-US" dirty="0" err="1" smtClean="0"/>
              <a:t>labwork</a:t>
            </a:r>
            <a:r>
              <a:rPr lang="en-US" dirty="0" smtClean="0"/>
              <a:t> and is </a:t>
            </a:r>
            <a:r>
              <a:rPr lang="en-US" dirty="0" err="1" smtClean="0"/>
              <a:t>everywwhere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 err="1" smtClean="0"/>
              <a:t>mitochondia</a:t>
            </a:r>
            <a:r>
              <a:rPr lang="en-US" dirty="0" smtClean="0"/>
              <a:t> is weird replication </a:t>
            </a:r>
            <a:r>
              <a:rPr lang="en-US" dirty="0" err="1" smtClean="0"/>
              <a:t>bc</a:t>
            </a:r>
            <a:r>
              <a:rPr lang="en-US" dirty="0" smtClean="0"/>
              <a:t> slower and less DNA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Eukaryotes have multiple origins, makes it faster </a:t>
            </a:r>
            <a:r>
              <a:rPr lang="en-US" dirty="0" err="1" smtClean="0"/>
              <a:t>bc</a:t>
            </a:r>
            <a:r>
              <a:rPr lang="en-US" dirty="0" smtClean="0"/>
              <a:t> we have so much more </a:t>
            </a:r>
            <a:r>
              <a:rPr lang="en-US" dirty="0" err="1" smtClean="0"/>
              <a:t>dna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6277" y="2038365"/>
            <a:ext cx="1937174" cy="264687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600" b="1" dirty="0" err="1">
                <a:latin typeface="Lucida Grande"/>
                <a:ea typeface="Lucida Grande"/>
                <a:cs typeface="Lucida Grande"/>
              </a:rPr>
              <a:t>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9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14716"/>
            <a:ext cx="9144001" cy="68727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1083" y="1572768"/>
            <a:ext cx="8080957" cy="367253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urveDown">
              <a:avLst/>
            </a:prstTxWarp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TRANSCRIPTION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356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1338" y="2705471"/>
            <a:ext cx="1619873" cy="169884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067" y="3776133"/>
            <a:ext cx="1699117" cy="27262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 rot="20644934">
            <a:off x="129386" y="1712754"/>
            <a:ext cx="4950163" cy="365900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5813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3" indent="0">
              <a:buNone/>
            </a:pPr>
            <a:endParaRPr lang="en-US" sz="3200" dirty="0" smtClean="0">
              <a:solidFill>
                <a:schemeClr val="tx1"/>
              </a:solidFill>
            </a:endParaRPr>
          </a:p>
          <a:p>
            <a:pPr lvl="1"/>
            <a:r>
              <a:rPr lang="en-US" sz="3200" dirty="0" smtClean="0">
                <a:solidFill>
                  <a:srgbClr val="000000"/>
                </a:solidFill>
              </a:rPr>
              <a:t>DNA-&gt; RNA</a:t>
            </a:r>
          </a:p>
          <a:p>
            <a:pPr lvl="1"/>
            <a:r>
              <a:rPr lang="en-US" sz="3200" dirty="0" smtClean="0">
                <a:solidFill>
                  <a:srgbClr val="000000"/>
                </a:solidFill>
              </a:rPr>
              <a:t>MAJOR PLAYER</a:t>
            </a:r>
          </a:p>
          <a:p>
            <a:pPr lvl="2"/>
            <a:r>
              <a:rPr lang="en-US" sz="3200" b="1" dirty="0" smtClean="0">
                <a:solidFill>
                  <a:srgbClr val="000000"/>
                </a:solidFill>
              </a:rPr>
              <a:t>RNA polymerase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64011">
            <a:off x="3926711" y="2064539"/>
            <a:ext cx="4583576" cy="1917688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Reverse transcription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Rna</a:t>
            </a:r>
            <a:r>
              <a:rPr lang="en-US" dirty="0" smtClean="0">
                <a:solidFill>
                  <a:schemeClr val="tx1"/>
                </a:solidFill>
              </a:rPr>
              <a:t> can be used as a template to make </a:t>
            </a:r>
            <a:r>
              <a:rPr lang="en-US" dirty="0" err="1" smtClean="0">
                <a:solidFill>
                  <a:schemeClr val="tx1"/>
                </a:solidFill>
              </a:rPr>
              <a:t>dna</a:t>
            </a:r>
            <a:endParaRPr lang="en-US" dirty="0" smtClean="0">
              <a:solidFill>
                <a:schemeClr val="tx1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Makes negative copy of </a:t>
            </a:r>
            <a:r>
              <a:rPr lang="en-US" dirty="0" err="1" smtClean="0">
                <a:solidFill>
                  <a:schemeClr val="tx1"/>
                </a:solidFill>
              </a:rPr>
              <a:t>rna</a:t>
            </a:r>
            <a:r>
              <a:rPr lang="en-US" dirty="0" smtClean="0">
                <a:solidFill>
                  <a:schemeClr val="tx1"/>
                </a:solidFill>
              </a:rPr>
              <a:t> (DNA) and then use it to make </a:t>
            </a:r>
            <a:r>
              <a:rPr lang="en-US" dirty="0" err="1" smtClean="0">
                <a:solidFill>
                  <a:schemeClr val="tx1"/>
                </a:solidFill>
              </a:rPr>
              <a:t>rna</a:t>
            </a:r>
            <a:r>
              <a:rPr lang="en-US" dirty="0" smtClean="0">
                <a:solidFill>
                  <a:schemeClr val="tx1"/>
                </a:solidFill>
              </a:rPr>
              <a:t> copies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i.e. retroviruses like </a:t>
            </a:r>
            <a:r>
              <a:rPr lang="en-US" dirty="0" err="1" smtClean="0">
                <a:solidFill>
                  <a:schemeClr val="tx1"/>
                </a:solidFill>
              </a:rPr>
              <a:t>hiv</a:t>
            </a:r>
            <a:endParaRPr lang="en-US" dirty="0" smtClean="0">
              <a:solidFill>
                <a:schemeClr val="tx1"/>
              </a:solidFill>
            </a:endParaRPr>
          </a:p>
          <a:p>
            <a:pPr lvl="3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86746" y="5112078"/>
            <a:ext cx="3490492" cy="173668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5813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3" indent="0"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Capacity to be transcribed makes a gene (has regulatory sequences)</a:t>
            </a:r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2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RNA polymerase along with </a:t>
            </a:r>
            <a:r>
              <a:rPr lang="en-US" dirty="0" smtClean="0">
                <a:solidFill>
                  <a:srgbClr val="FF6600"/>
                </a:solidFill>
              </a:rPr>
              <a:t>sigma factor </a:t>
            </a:r>
            <a:r>
              <a:rPr lang="en-US" dirty="0" smtClean="0"/>
              <a:t>bond to </a:t>
            </a:r>
            <a:r>
              <a:rPr lang="en-US" dirty="0" smtClean="0">
                <a:solidFill>
                  <a:srgbClr val="FF0000"/>
                </a:solidFill>
              </a:rPr>
              <a:t>promoter region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Sigma  factor (subunit of mRNA) dissociates</a:t>
            </a:r>
          </a:p>
          <a:p>
            <a:r>
              <a:rPr lang="en-US" dirty="0" smtClean="0"/>
              <a:t>RNA polymerase synthesizes 5’3 for mRNA along template strand</a:t>
            </a:r>
          </a:p>
          <a:p>
            <a:pPr lvl="1"/>
            <a:r>
              <a:rPr lang="en-US" dirty="0" smtClean="0"/>
              <a:t>Antiparallel and complementary</a:t>
            </a:r>
          </a:p>
          <a:p>
            <a:r>
              <a:rPr lang="en-US" dirty="0" smtClean="0"/>
              <a:t>Transcription terminator causes a hairpin structure in </a:t>
            </a:r>
            <a:r>
              <a:rPr lang="en-US" dirty="0" err="1" smtClean="0"/>
              <a:t>mrna</a:t>
            </a:r>
            <a:r>
              <a:rPr lang="en-US" dirty="0" smtClean="0"/>
              <a:t> causing it to dissociate along with polymerase from the DNA</a:t>
            </a:r>
          </a:p>
          <a:p>
            <a:r>
              <a:rPr lang="en-US" dirty="0" smtClean="0"/>
              <a:t>One product is also </a:t>
            </a:r>
            <a:r>
              <a:rPr lang="en-US" dirty="0" err="1" smtClean="0"/>
              <a:t>tRNA</a:t>
            </a:r>
            <a:r>
              <a:rPr lang="en-US" dirty="0" smtClean="0"/>
              <a:t> (transport)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22" y="3946654"/>
            <a:ext cx="3035301" cy="1324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2" y="2020888"/>
            <a:ext cx="3058696" cy="126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4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3866" y="2020888"/>
            <a:ext cx="3261735" cy="41052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DNA is a polymer, chain of connect nucleotide.</a:t>
            </a:r>
          </a:p>
          <a:p>
            <a:pPr lvl="1"/>
            <a:r>
              <a:rPr lang="en-US" dirty="0" smtClean="0"/>
              <a:t>Each nucleotide consists of nitrogenous base, sugar, and phosphate</a:t>
            </a:r>
          </a:p>
          <a:p>
            <a:pPr lvl="1"/>
            <a:r>
              <a:rPr lang="en-US" dirty="0" smtClean="0"/>
              <a:t>No oxygen on 2’ carbon</a:t>
            </a:r>
          </a:p>
          <a:p>
            <a:pPr lvl="1"/>
            <a:r>
              <a:rPr lang="en-US" dirty="0" smtClean="0"/>
              <a:t>5’ exocyclic</a:t>
            </a:r>
          </a:p>
          <a:p>
            <a:r>
              <a:rPr lang="en-US" dirty="0" smtClean="0"/>
              <a:t>RNA</a:t>
            </a:r>
          </a:p>
          <a:p>
            <a:pPr lvl="1"/>
            <a:r>
              <a:rPr lang="en-US" dirty="0" smtClean="0"/>
              <a:t>Oxygen on 2’ carbon</a:t>
            </a:r>
          </a:p>
          <a:p>
            <a:r>
              <a:rPr lang="en-US" dirty="0" smtClean="0"/>
              <a:t>Pyrimidine (1 RING)</a:t>
            </a:r>
          </a:p>
          <a:p>
            <a:pPr lvl="1"/>
            <a:r>
              <a:rPr lang="en-US" dirty="0" smtClean="0"/>
              <a:t>Thymine, uracil</a:t>
            </a:r>
          </a:p>
          <a:p>
            <a:r>
              <a:rPr lang="en-US" dirty="0" smtClean="0"/>
              <a:t>Purine (2 Ring)</a:t>
            </a:r>
          </a:p>
          <a:p>
            <a:pPr lvl="1"/>
            <a:r>
              <a:rPr lang="en-US" dirty="0" smtClean="0"/>
              <a:t>Adenine and guanine</a:t>
            </a:r>
            <a:endParaRPr lang="en-US" dirty="0"/>
          </a:p>
          <a:p>
            <a:pPr marL="2286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33" y="1714501"/>
            <a:ext cx="1972634" cy="2586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4470400"/>
            <a:ext cx="4632594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7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Promoter</a:t>
            </a:r>
          </a:p>
          <a:p>
            <a:pPr lvl="1"/>
            <a:r>
              <a:rPr lang="en-US" dirty="0" smtClean="0"/>
              <a:t>Next to the gene is this cluster of sequences</a:t>
            </a:r>
          </a:p>
          <a:p>
            <a:r>
              <a:rPr lang="en-US" dirty="0" smtClean="0"/>
              <a:t>HAS THREE FUNCTIONS</a:t>
            </a:r>
          </a:p>
          <a:p>
            <a:pPr lvl="1"/>
            <a:r>
              <a:rPr lang="en-US" dirty="0" smtClean="0"/>
              <a:t>1. </a:t>
            </a:r>
            <a:r>
              <a:rPr lang="en-US" b="1" dirty="0" smtClean="0"/>
              <a:t>Binding</a:t>
            </a:r>
          </a:p>
          <a:p>
            <a:pPr lvl="3"/>
            <a:r>
              <a:rPr lang="en-US" dirty="0" smtClean="0"/>
              <a:t>RNA polymerase binding to the promoter</a:t>
            </a:r>
          </a:p>
          <a:p>
            <a:pPr lvl="1"/>
            <a:r>
              <a:rPr lang="en-US" dirty="0" smtClean="0"/>
              <a:t>2. DNA must </a:t>
            </a:r>
            <a:r>
              <a:rPr lang="en-US" b="1" dirty="0" smtClean="0"/>
              <a:t>unwind</a:t>
            </a:r>
            <a:r>
              <a:rPr lang="en-US" dirty="0" smtClean="0"/>
              <a:t> in the promoter</a:t>
            </a:r>
          </a:p>
          <a:p>
            <a:pPr lvl="3"/>
            <a:r>
              <a:rPr lang="en-US" dirty="0" smtClean="0"/>
              <a:t>Open the complex</a:t>
            </a:r>
          </a:p>
          <a:p>
            <a:pPr lvl="1"/>
            <a:r>
              <a:rPr lang="en-US" dirty="0" smtClean="0"/>
              <a:t>3. </a:t>
            </a:r>
            <a:r>
              <a:rPr lang="en-US" b="1" dirty="0" smtClean="0"/>
              <a:t>Marking</a:t>
            </a:r>
            <a:r>
              <a:rPr lang="en-US" dirty="0" smtClean="0"/>
              <a:t> the exact nucleotide where transcription will begin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9551"/>
          <a:stretch/>
        </p:blipFill>
        <p:spPr>
          <a:xfrm>
            <a:off x="270922" y="2020888"/>
            <a:ext cx="2765187" cy="37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5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Transcription elongation</a:t>
            </a:r>
          </a:p>
          <a:p>
            <a:pPr lvl="1"/>
            <a:r>
              <a:rPr lang="en-US" dirty="0" smtClean="0"/>
              <a:t>No primer</a:t>
            </a:r>
          </a:p>
          <a:p>
            <a:pPr lvl="1"/>
            <a:r>
              <a:rPr lang="en-US" dirty="0" smtClean="0"/>
              <a:t>No proofreading</a:t>
            </a:r>
          </a:p>
          <a:p>
            <a:pPr lvl="1"/>
            <a:r>
              <a:rPr lang="en-US" dirty="0" smtClean="0"/>
              <a:t>Sequence at the end of gene to cause</a:t>
            </a:r>
          </a:p>
          <a:p>
            <a:pPr lvl="1"/>
            <a:endParaRPr lang="en-US" dirty="0"/>
          </a:p>
          <a:p>
            <a:r>
              <a:rPr lang="en-US" dirty="0" smtClean="0"/>
              <a:t>You use the template for RNA</a:t>
            </a:r>
          </a:p>
          <a:p>
            <a:r>
              <a:rPr lang="en-US" dirty="0" smtClean="0"/>
              <a:t>BUT you can just look at the </a:t>
            </a:r>
            <a:r>
              <a:rPr lang="en-US" u="sng" dirty="0" smtClean="0">
                <a:solidFill>
                  <a:srgbClr val="FF6600"/>
                </a:solidFill>
              </a:rPr>
              <a:t>sense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strand of DNA and switch thymine and uracil</a:t>
            </a:r>
          </a:p>
          <a:p>
            <a:pPr lvl="1"/>
            <a:r>
              <a:rPr lang="en-US" dirty="0" smtClean="0"/>
              <a:t>5 to 3 because energy requirement</a:t>
            </a:r>
          </a:p>
          <a:p>
            <a:r>
              <a:rPr lang="en-US" dirty="0" smtClean="0"/>
              <a:t>For a given gene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2857499"/>
            <a:ext cx="2963333" cy="23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Transcription bubble is relatively small (20 nucleotides in length)</a:t>
            </a:r>
          </a:p>
          <a:p>
            <a:r>
              <a:rPr lang="en-US" dirty="0" smtClean="0"/>
              <a:t>RNA Polymerase moves downstream (+1 +2 +3) while upstream is (-1 -2 -3)</a:t>
            </a:r>
          </a:p>
          <a:p>
            <a:pPr lvl="1"/>
            <a:r>
              <a:rPr lang="en-US" dirty="0" smtClean="0"/>
              <a:t>Numbering works with gene level not chromosomal</a:t>
            </a:r>
          </a:p>
          <a:p>
            <a:r>
              <a:rPr lang="en-US" dirty="0" smtClean="0"/>
              <a:t>When transcription rate drops significantly, you found the promoter!!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2857499"/>
            <a:ext cx="2963333" cy="234103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133599" y="3031067"/>
            <a:ext cx="1295401" cy="182033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76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Genes sequences that are remarkably similar are conserved</a:t>
            </a:r>
          </a:p>
          <a:p>
            <a:pPr lvl="1"/>
            <a:r>
              <a:rPr lang="en-US" b="1" dirty="0" smtClean="0"/>
              <a:t>Conserved sequence</a:t>
            </a:r>
          </a:p>
          <a:p>
            <a:pPr lvl="2"/>
            <a:r>
              <a:rPr lang="en-US" dirty="0" smtClean="0"/>
              <a:t>Implies=&gt; function</a:t>
            </a:r>
            <a:endParaRPr lang="en-US" dirty="0"/>
          </a:p>
          <a:p>
            <a:pPr lvl="1"/>
            <a:r>
              <a:rPr lang="en-US" b="1" dirty="0" smtClean="0"/>
              <a:t>Consensus Sequence</a:t>
            </a:r>
          </a:p>
          <a:p>
            <a:pPr lvl="2"/>
            <a:r>
              <a:rPr lang="en-US" dirty="0" smtClean="0"/>
              <a:t>R or </a:t>
            </a:r>
            <a:r>
              <a:rPr lang="en-US" dirty="0" err="1" smtClean="0"/>
              <a:t>Pu</a:t>
            </a:r>
            <a:r>
              <a:rPr lang="en-US" dirty="0" smtClean="0"/>
              <a:t>= Purine</a:t>
            </a:r>
          </a:p>
          <a:p>
            <a:pPr lvl="2"/>
            <a:r>
              <a:rPr lang="en-US" dirty="0" smtClean="0"/>
              <a:t>Y or </a:t>
            </a:r>
            <a:r>
              <a:rPr lang="en-US" dirty="0" err="1" smtClean="0"/>
              <a:t>Py</a:t>
            </a:r>
            <a:r>
              <a:rPr lang="en-US" dirty="0" smtClean="0"/>
              <a:t>= </a:t>
            </a:r>
            <a:r>
              <a:rPr lang="en-US" dirty="0" err="1" smtClean="0"/>
              <a:t>Pyrmidine</a:t>
            </a:r>
            <a:endParaRPr lang="en-US" dirty="0" smtClean="0"/>
          </a:p>
          <a:p>
            <a:pPr lvl="2"/>
            <a:r>
              <a:rPr lang="en-US" dirty="0" smtClean="0"/>
              <a:t>N= any nucleotide goes</a:t>
            </a:r>
          </a:p>
          <a:p>
            <a:pPr lvl="2"/>
            <a:r>
              <a:rPr lang="en-US" dirty="0" smtClean="0"/>
              <a:t>Bias to shape or particular nucleotide</a:t>
            </a:r>
          </a:p>
          <a:p>
            <a:pPr lvl="1"/>
            <a:r>
              <a:rPr lang="en-US" dirty="0" smtClean="0"/>
              <a:t>More similar its up mutation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576639"/>
            <a:ext cx="3162300" cy="25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3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3" y="2020888"/>
            <a:ext cx="7952269" cy="4105275"/>
          </a:xfrm>
        </p:spPr>
        <p:txBody>
          <a:bodyPr/>
          <a:lstStyle/>
          <a:p>
            <a:pPr lvl="1"/>
            <a:r>
              <a:rPr lang="en-US" dirty="0" smtClean="0"/>
              <a:t>PROKAROTIC TRANSCRIPTION!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Idealized promoter</a:t>
            </a:r>
          </a:p>
          <a:p>
            <a:pPr lvl="2"/>
            <a:r>
              <a:rPr lang="en-US" dirty="0" smtClean="0"/>
              <a:t>Shows conserved sequences represented by consensus sequence</a:t>
            </a:r>
          </a:p>
          <a:p>
            <a:pPr lvl="1"/>
            <a:r>
              <a:rPr lang="en-US" dirty="0" smtClean="0"/>
              <a:t>Promoter must fulfill same 3 functions</a:t>
            </a:r>
          </a:p>
          <a:p>
            <a:pPr lvl="2"/>
            <a:r>
              <a:rPr lang="en-US" dirty="0" smtClean="0"/>
              <a:t>We can test the sequences by mutating the nucleotides to figure out the  function of conserved sequence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-35 sequence and -10 sequence </a:t>
            </a:r>
            <a:r>
              <a:rPr lang="en-US" dirty="0" smtClean="0"/>
              <a:t>somehow takes a role in binding</a:t>
            </a:r>
          </a:p>
          <a:p>
            <a:pPr lvl="1"/>
            <a:r>
              <a:rPr lang="en-US" dirty="0" smtClean="0"/>
              <a:t>-10 being unwinding because AT rich (2 bonds </a:t>
            </a:r>
            <a:r>
              <a:rPr lang="en-US" dirty="0" err="1" smtClean="0"/>
              <a:t>meltable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56"/>
          <a:stretch/>
        </p:blipFill>
        <p:spPr bwMode="auto">
          <a:xfrm>
            <a:off x="559557" y="4826000"/>
            <a:ext cx="8225261" cy="1799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4969933" y="5469466"/>
            <a:ext cx="184150" cy="317500"/>
            <a:chOff x="3980" y="3700"/>
            <a:chExt cx="300" cy="500"/>
          </a:xfrm>
        </p:grpSpPr>
        <p:sp>
          <p:nvSpPr>
            <p:cNvPr id="8" name="AutoShape 2"/>
            <p:cNvSpPr>
              <a:spLocks/>
            </p:cNvSpPr>
            <p:nvPr/>
          </p:nvSpPr>
          <p:spPr bwMode="auto">
            <a:xfrm>
              <a:off x="4060" y="3700"/>
              <a:ext cx="1" cy="420"/>
            </a:xfrm>
            <a:custGeom>
              <a:avLst/>
              <a:gdLst>
                <a:gd name="T0" fmla="*/ 0 w 1"/>
                <a:gd name="T1" fmla="*/ 0 h 420"/>
                <a:gd name="T2" fmla="*/ 0 w 1"/>
                <a:gd name="T3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20">
                  <a:moveTo>
                    <a:pt x="0" y="0"/>
                  </a:moveTo>
                  <a:cubicBezTo>
                    <a:pt x="0" y="140"/>
                    <a:pt x="0" y="280"/>
                    <a:pt x="0" y="42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AutoShape 3"/>
            <p:cNvSpPr>
              <a:spLocks/>
            </p:cNvSpPr>
            <p:nvPr/>
          </p:nvSpPr>
          <p:spPr bwMode="auto">
            <a:xfrm>
              <a:off x="3980" y="4000"/>
              <a:ext cx="300" cy="200"/>
            </a:xfrm>
            <a:custGeom>
              <a:avLst/>
              <a:gdLst>
                <a:gd name="T0" fmla="*/ 0 w 300"/>
                <a:gd name="T1" fmla="*/ 0 h 200"/>
                <a:gd name="T2" fmla="*/ 100 w 300"/>
                <a:gd name="T3" fmla="*/ 200 h 200"/>
                <a:gd name="T4" fmla="*/ 180 w 300"/>
                <a:gd name="T5" fmla="*/ 140 h 200"/>
                <a:gd name="T6" fmla="*/ 300 w 300"/>
                <a:gd name="T7" fmla="*/ 6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200">
                  <a:moveTo>
                    <a:pt x="0" y="0"/>
                  </a:moveTo>
                  <a:cubicBezTo>
                    <a:pt x="22" y="111"/>
                    <a:pt x="6" y="137"/>
                    <a:pt x="100" y="200"/>
                  </a:cubicBezTo>
                  <a:cubicBezTo>
                    <a:pt x="126" y="180"/>
                    <a:pt x="156" y="163"/>
                    <a:pt x="180" y="140"/>
                  </a:cubicBezTo>
                  <a:cubicBezTo>
                    <a:pt x="236" y="83"/>
                    <a:pt x="201" y="60"/>
                    <a:pt x="300" y="6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1"/>
          <p:cNvGrpSpPr>
            <a:grpSpLocks/>
          </p:cNvGrpSpPr>
          <p:nvPr/>
        </p:nvGrpSpPr>
        <p:grpSpPr bwMode="auto">
          <a:xfrm>
            <a:off x="2791227" y="5435599"/>
            <a:ext cx="184150" cy="317500"/>
            <a:chOff x="3980" y="3700"/>
            <a:chExt cx="300" cy="500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4060" y="3700"/>
              <a:ext cx="1" cy="420"/>
            </a:xfrm>
            <a:custGeom>
              <a:avLst/>
              <a:gdLst>
                <a:gd name="T0" fmla="*/ 0 w 1"/>
                <a:gd name="T1" fmla="*/ 0 h 420"/>
                <a:gd name="T2" fmla="*/ 0 w 1"/>
                <a:gd name="T3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20">
                  <a:moveTo>
                    <a:pt x="0" y="0"/>
                  </a:moveTo>
                  <a:cubicBezTo>
                    <a:pt x="0" y="140"/>
                    <a:pt x="0" y="280"/>
                    <a:pt x="0" y="42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AutoShape 3"/>
            <p:cNvSpPr>
              <a:spLocks/>
            </p:cNvSpPr>
            <p:nvPr/>
          </p:nvSpPr>
          <p:spPr bwMode="auto">
            <a:xfrm>
              <a:off x="3980" y="4000"/>
              <a:ext cx="300" cy="200"/>
            </a:xfrm>
            <a:custGeom>
              <a:avLst/>
              <a:gdLst>
                <a:gd name="T0" fmla="*/ 0 w 300"/>
                <a:gd name="T1" fmla="*/ 0 h 200"/>
                <a:gd name="T2" fmla="*/ 100 w 300"/>
                <a:gd name="T3" fmla="*/ 200 h 200"/>
                <a:gd name="T4" fmla="*/ 180 w 300"/>
                <a:gd name="T5" fmla="*/ 140 h 200"/>
                <a:gd name="T6" fmla="*/ 300 w 300"/>
                <a:gd name="T7" fmla="*/ 6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200">
                  <a:moveTo>
                    <a:pt x="0" y="0"/>
                  </a:moveTo>
                  <a:cubicBezTo>
                    <a:pt x="22" y="111"/>
                    <a:pt x="6" y="137"/>
                    <a:pt x="100" y="200"/>
                  </a:cubicBezTo>
                  <a:cubicBezTo>
                    <a:pt x="126" y="180"/>
                    <a:pt x="156" y="163"/>
                    <a:pt x="180" y="140"/>
                  </a:cubicBezTo>
                  <a:cubicBezTo>
                    <a:pt x="236" y="83"/>
                    <a:pt x="201" y="60"/>
                    <a:pt x="300" y="6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86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3" y="1572768"/>
            <a:ext cx="7952269" cy="4105275"/>
          </a:xfrm>
        </p:spPr>
        <p:txBody>
          <a:bodyPr/>
          <a:lstStyle/>
          <a:p>
            <a:pPr lvl="1"/>
            <a:r>
              <a:rPr lang="en-US" dirty="0" smtClean="0"/>
              <a:t>PROKAROTIC TRANSCRIPTION!</a:t>
            </a:r>
          </a:p>
          <a:p>
            <a:pPr lvl="1"/>
            <a:r>
              <a:rPr lang="en-US" dirty="0" smtClean="0"/>
              <a:t>There is a  DNA binding domain in RNA polymerase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RNA polymerase core enzyme</a:t>
            </a:r>
          </a:p>
          <a:p>
            <a:pPr lvl="2"/>
            <a:r>
              <a:rPr lang="en-US" dirty="0"/>
              <a:t>Helicase activity, 5 to 3 prime activity, bind </a:t>
            </a:r>
            <a:r>
              <a:rPr lang="en-US" dirty="0" err="1"/>
              <a:t>dna</a:t>
            </a:r>
            <a:r>
              <a:rPr lang="en-US" dirty="0"/>
              <a:t> but not specifically, it can not find </a:t>
            </a:r>
            <a:r>
              <a:rPr lang="en-US" dirty="0" smtClean="0"/>
              <a:t>promoter</a:t>
            </a:r>
          </a:p>
          <a:p>
            <a:pPr lvl="2"/>
            <a:r>
              <a:rPr lang="en-US" dirty="0" err="1" smtClean="0"/>
              <a:t>Bc</a:t>
            </a:r>
            <a:r>
              <a:rPr lang="en-US" dirty="0" smtClean="0"/>
              <a:t> polymerase is stationary on sigma subunit it frees cores enzyme placing it in motion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RNA polymerase </a:t>
            </a:r>
            <a:r>
              <a:rPr lang="en-US" dirty="0" err="1" smtClean="0">
                <a:solidFill>
                  <a:srgbClr val="FF0000"/>
                </a:solidFill>
              </a:rPr>
              <a:t>holoenzyme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/>
              <a:t>Necessary for </a:t>
            </a:r>
            <a:r>
              <a:rPr lang="en-US" dirty="0" err="1" smtClean="0"/>
              <a:t>initation</a:t>
            </a:r>
            <a:endParaRPr lang="en-US" dirty="0" smtClean="0"/>
          </a:p>
          <a:p>
            <a:pPr lvl="2"/>
            <a:r>
              <a:rPr lang="en-US" dirty="0" smtClean="0"/>
              <a:t>Sigma is only for -35 sequence (starts)</a:t>
            </a:r>
          </a:p>
          <a:p>
            <a:pPr lvl="2"/>
            <a:r>
              <a:rPr lang="en-US" dirty="0" smtClean="0"/>
              <a:t>Helicase is over -10, geography has to line up for polymerase</a:t>
            </a:r>
          </a:p>
          <a:p>
            <a:pPr lvl="2"/>
            <a:r>
              <a:rPr lang="en-US" dirty="0" smtClean="0"/>
              <a:t>+1 transcription start point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56"/>
          <a:stretch/>
        </p:blipFill>
        <p:spPr bwMode="auto">
          <a:xfrm>
            <a:off x="4829340" y="5496876"/>
            <a:ext cx="3955478" cy="12585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03" y="2307747"/>
            <a:ext cx="1043934" cy="2688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580" y="4067304"/>
            <a:ext cx="1930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2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3967" b="-13967"/>
          <a:stretch>
            <a:fillRect/>
          </a:stretch>
        </p:blipFill>
        <p:spPr>
          <a:xfrm>
            <a:off x="751961" y="1096895"/>
            <a:ext cx="7816045" cy="6004058"/>
          </a:xfrm>
        </p:spPr>
      </p:pic>
    </p:spTree>
    <p:extLst>
      <p:ext uri="{BB962C8B-B14F-4D97-AF65-F5344CB8AC3E}">
        <p14:creationId xmlns:p14="http://schemas.microsoft.com/office/powerpoint/2010/main" val="306703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2020888"/>
            <a:ext cx="7619199" cy="41052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Weak Promoters</a:t>
            </a:r>
          </a:p>
          <a:p>
            <a:pPr lvl="1"/>
            <a:r>
              <a:rPr lang="en-US" dirty="0" smtClean="0"/>
              <a:t>Lacks help from regulatory proteins</a:t>
            </a:r>
          </a:p>
          <a:p>
            <a:pPr lvl="1"/>
            <a:r>
              <a:rPr lang="en-US" dirty="0" smtClean="0"/>
              <a:t>You can tell by looking at difference between conserved </a:t>
            </a:r>
            <a:r>
              <a:rPr lang="en-US" dirty="0" err="1" smtClean="0"/>
              <a:t>vs</a:t>
            </a:r>
            <a:r>
              <a:rPr lang="en-US" dirty="0" smtClean="0"/>
              <a:t> consensus</a:t>
            </a:r>
          </a:p>
          <a:p>
            <a:pPr lvl="1"/>
            <a:r>
              <a:rPr lang="en-US" dirty="0" smtClean="0"/>
              <a:t>Weak proteins exist because of regulation</a:t>
            </a:r>
          </a:p>
          <a:p>
            <a:pPr lvl="1"/>
            <a:r>
              <a:rPr lang="en-US" dirty="0" smtClean="0"/>
              <a:t>No need for enzyme</a:t>
            </a:r>
            <a:endParaRPr lang="en-US" dirty="0"/>
          </a:p>
          <a:p>
            <a:r>
              <a:rPr lang="en-US" dirty="0" smtClean="0"/>
              <a:t>Strong Promoters</a:t>
            </a:r>
          </a:p>
          <a:p>
            <a:pPr lvl="1"/>
            <a:r>
              <a:rPr lang="en-US" dirty="0" smtClean="0"/>
              <a:t>High transcription rate</a:t>
            </a:r>
          </a:p>
          <a:p>
            <a:pPr lvl="1"/>
            <a:r>
              <a:rPr lang="en-US" dirty="0" smtClean="0"/>
              <a:t>Perfect match</a:t>
            </a:r>
          </a:p>
          <a:p>
            <a:pPr lvl="1"/>
            <a:r>
              <a:rPr lang="en-US" dirty="0" smtClean="0"/>
              <a:t>Gene product is NEEDED</a:t>
            </a:r>
            <a:endParaRPr lang="en-US" dirty="0"/>
          </a:p>
          <a:p>
            <a:r>
              <a:rPr lang="en-US" dirty="0" smtClean="0"/>
              <a:t>Some shitty some perfect because of regulation</a:t>
            </a:r>
          </a:p>
          <a:p>
            <a:pPr lvl="1"/>
            <a:r>
              <a:rPr lang="en-US" dirty="0" smtClean="0"/>
              <a:t>Promoters don</a:t>
            </a:r>
            <a:r>
              <a:rPr lang="fr-FR" dirty="0" smtClean="0"/>
              <a:t>’</a:t>
            </a:r>
            <a:r>
              <a:rPr lang="en-US" dirty="0" smtClean="0"/>
              <a:t>t change based on environment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69" y="3013204"/>
            <a:ext cx="3276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9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err="1" smtClean="0"/>
              <a:t>NusA</a:t>
            </a:r>
            <a:r>
              <a:rPr lang="en-US" dirty="0" smtClean="0"/>
              <a:t> protein</a:t>
            </a:r>
          </a:p>
          <a:p>
            <a:pPr lvl="2"/>
            <a:r>
              <a:rPr lang="en-US" dirty="0" smtClean="0"/>
              <a:t>Only in prokaryotes because transcription and translation is coupled</a:t>
            </a:r>
          </a:p>
          <a:p>
            <a:pPr lvl="2"/>
            <a:r>
              <a:rPr lang="en-US" dirty="0" smtClean="0"/>
              <a:t>Not part of initiation </a:t>
            </a:r>
            <a:r>
              <a:rPr lang="en-US" dirty="0" smtClean="0">
                <a:sym typeface="Wingdings"/>
              </a:rPr>
              <a:t> BUT  for elongation and termination</a:t>
            </a:r>
          </a:p>
          <a:p>
            <a:pPr lvl="2"/>
            <a:r>
              <a:rPr lang="en-US" dirty="0" smtClean="0">
                <a:sym typeface="Wingdings"/>
              </a:rPr>
              <a:t>Binds in place instead of sigma factor</a:t>
            </a:r>
          </a:p>
          <a:p>
            <a:pPr lvl="2"/>
            <a:r>
              <a:rPr lang="en-US" dirty="0" smtClean="0">
                <a:sym typeface="Wingdings"/>
              </a:rPr>
              <a:t>It SLOWS DOWN RNA POLYMERASE (</a:t>
            </a:r>
            <a:r>
              <a:rPr lang="en-US" dirty="0" err="1" smtClean="0">
                <a:sym typeface="Wingdings"/>
              </a:rPr>
              <a:t>wtf</a:t>
            </a:r>
            <a:r>
              <a:rPr lang="en-US" dirty="0" smtClean="0">
                <a:sym typeface="Wingdings"/>
              </a:rPr>
              <a:t>!!!)</a:t>
            </a:r>
          </a:p>
          <a:p>
            <a:pPr lvl="3"/>
            <a:r>
              <a:rPr lang="en-US" dirty="0" smtClean="0">
                <a:sym typeface="Wingdings"/>
              </a:rPr>
              <a:t>Since ribosome is bound onto RNA farther upstream closer to 5’ end can translate</a:t>
            </a:r>
          </a:p>
          <a:p>
            <a:pPr lvl="3"/>
            <a:r>
              <a:rPr lang="en-US" dirty="0" smtClean="0">
                <a:sym typeface="Wingdings"/>
              </a:rPr>
              <a:t>Otherwise </a:t>
            </a:r>
            <a:r>
              <a:rPr lang="en-US" dirty="0" err="1" smtClean="0">
                <a:sym typeface="Wingdings"/>
              </a:rPr>
              <a:t>rpase</a:t>
            </a:r>
            <a:r>
              <a:rPr lang="en-US" dirty="0" smtClean="0">
                <a:sym typeface="Wingdings"/>
              </a:rPr>
              <a:t> will zoom ahead</a:t>
            </a:r>
          </a:p>
          <a:p>
            <a:pPr lvl="2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8" y="2260600"/>
            <a:ext cx="3294975" cy="21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Termination in prokaryotes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sym typeface="Wingdings"/>
              </a:rPr>
              <a:t>Rho dependent</a:t>
            </a:r>
          </a:p>
          <a:p>
            <a:pPr lvl="2"/>
            <a:r>
              <a:rPr lang="en-US" dirty="0" smtClean="0">
                <a:sym typeface="Wingdings"/>
              </a:rPr>
              <a:t>Based on the protein, rho factor</a:t>
            </a:r>
          </a:p>
          <a:p>
            <a:pPr lvl="2"/>
            <a:r>
              <a:rPr lang="en-US" dirty="0" smtClean="0">
                <a:sym typeface="Wingdings"/>
              </a:rPr>
              <a:t>Bind at the end of the </a:t>
            </a:r>
            <a:r>
              <a:rPr lang="en-US" dirty="0" err="1" smtClean="0">
                <a:sym typeface="Wingdings"/>
              </a:rPr>
              <a:t>rna</a:t>
            </a:r>
            <a:r>
              <a:rPr lang="en-US" dirty="0" smtClean="0">
                <a:sym typeface="Wingdings"/>
              </a:rPr>
              <a:t> chain and slide along strand to bubble and then catches polymerase and pulls it off </a:t>
            </a:r>
            <a:r>
              <a:rPr lang="en-US" dirty="0" err="1" smtClean="0">
                <a:sym typeface="Wingdings"/>
              </a:rPr>
              <a:t>dna</a:t>
            </a:r>
            <a:r>
              <a:rPr lang="en-US" dirty="0" smtClean="0">
                <a:sym typeface="Wingdings"/>
              </a:rPr>
              <a:t> strand</a:t>
            </a:r>
          </a:p>
          <a:p>
            <a:pPr lvl="2"/>
            <a:r>
              <a:rPr lang="en-US" dirty="0" smtClean="0">
                <a:sym typeface="Wingdings"/>
              </a:rPr>
              <a:t>Viruses, phage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sym typeface="Wingdings"/>
              </a:rPr>
              <a:t>Rho independent </a:t>
            </a:r>
          </a:p>
          <a:p>
            <a:pPr lvl="2"/>
            <a:r>
              <a:rPr lang="en-US" dirty="0" smtClean="0">
                <a:sym typeface="Wingdings"/>
              </a:rPr>
              <a:t>More simple termination</a:t>
            </a:r>
          </a:p>
          <a:p>
            <a:pPr lvl="2"/>
            <a:r>
              <a:rPr lang="en-US" dirty="0" smtClean="0">
                <a:sym typeface="Wingdings"/>
              </a:rPr>
              <a:t>Region that contains a section then repeated </a:t>
            </a:r>
            <a:r>
              <a:rPr lang="en-US" dirty="0" err="1" smtClean="0">
                <a:sym typeface="Wingdings"/>
              </a:rPr>
              <a:t>invertedly</a:t>
            </a:r>
            <a:r>
              <a:rPr lang="en-US" dirty="0" smtClean="0">
                <a:sym typeface="Wingdings"/>
              </a:rPr>
              <a:t> after the hairpin loop</a:t>
            </a:r>
          </a:p>
          <a:p>
            <a:pPr lvl="2"/>
            <a:r>
              <a:rPr lang="en-US" dirty="0" smtClean="0">
                <a:sym typeface="Wingdings"/>
              </a:rPr>
              <a:t>Most prokaryotes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2"/>
            <a:endParaRPr lang="en-US" dirty="0" smtClean="0">
              <a:sym typeface="Wingdings"/>
            </a:endParaRPr>
          </a:p>
          <a:p>
            <a:pPr lvl="2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3" y="2804370"/>
            <a:ext cx="3429000" cy="3891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73" y="1485900"/>
            <a:ext cx="3092570" cy="9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2546" y="2538637"/>
            <a:ext cx="4946602" cy="4105275"/>
          </a:xfrm>
        </p:spPr>
        <p:txBody>
          <a:bodyPr/>
          <a:lstStyle/>
          <a:p>
            <a:r>
              <a:rPr lang="en-US" dirty="0" err="1" smtClean="0"/>
              <a:t>dadf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7" y="1771303"/>
            <a:ext cx="5897920" cy="238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0" y="4158903"/>
            <a:ext cx="2721540" cy="11881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91" y="5347067"/>
            <a:ext cx="3307887" cy="1346573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92" y="1771303"/>
            <a:ext cx="3048149" cy="447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59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Initiation, elongation, termination</a:t>
            </a:r>
          </a:p>
          <a:p>
            <a:pPr lvl="1"/>
            <a:r>
              <a:rPr lang="en-US" dirty="0" smtClean="0">
                <a:sym typeface="Wingdings"/>
              </a:rPr>
              <a:t>TATA box at -25</a:t>
            </a:r>
          </a:p>
          <a:p>
            <a:pPr lvl="2"/>
            <a:r>
              <a:rPr lang="en-US" dirty="0" smtClean="0">
                <a:sym typeface="Wingdings"/>
              </a:rPr>
              <a:t>Unwinding begins</a:t>
            </a:r>
          </a:p>
          <a:p>
            <a:pPr lvl="2"/>
            <a:r>
              <a:rPr lang="en-US" dirty="0" smtClean="0">
                <a:sym typeface="Wingdings"/>
              </a:rPr>
              <a:t>Sigma factor does not exist</a:t>
            </a:r>
          </a:p>
          <a:p>
            <a:pPr lvl="2"/>
            <a:r>
              <a:rPr lang="en-US" dirty="0" smtClean="0">
                <a:sym typeface="Wingdings"/>
              </a:rPr>
              <a:t>More specific about spacing</a:t>
            </a:r>
          </a:p>
          <a:p>
            <a:pPr lvl="1"/>
            <a:r>
              <a:rPr lang="en-US" dirty="0" smtClean="0">
                <a:sym typeface="Wingdings"/>
              </a:rPr>
              <a:t>RNA polymerase binds at the promoter through transcription factors.</a:t>
            </a:r>
          </a:p>
          <a:p>
            <a:pPr lvl="1"/>
            <a:r>
              <a:rPr lang="en-US" dirty="0" smtClean="0">
                <a:sym typeface="Wingdings"/>
              </a:rPr>
              <a:t>For marking transcription, location is not as specific for prokaryotes</a:t>
            </a:r>
          </a:p>
          <a:p>
            <a:pPr lvl="1"/>
            <a:r>
              <a:rPr lang="en-US" dirty="0" smtClean="0">
                <a:sym typeface="Wingdings"/>
              </a:rPr>
              <a:t>+1 is transcript origination using adenosine tri phosphate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2"/>
            <a:endParaRPr lang="en-US" dirty="0" smtClean="0">
              <a:sym typeface="Wingdings"/>
            </a:endParaRPr>
          </a:p>
          <a:p>
            <a:pPr lvl="2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3" y="2960914"/>
            <a:ext cx="3335049" cy="17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7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RNA polymerase I- </a:t>
            </a:r>
            <a:r>
              <a:rPr lang="en-US" dirty="0"/>
              <a:t>transcribes </a:t>
            </a:r>
            <a:r>
              <a:rPr lang="en-US" dirty="0" err="1"/>
              <a:t>rRNA</a:t>
            </a:r>
            <a:r>
              <a:rPr lang="en-US" dirty="0"/>
              <a:t> genes mean 5S’ </a:t>
            </a:r>
            <a:r>
              <a:rPr lang="en-US" dirty="0" err="1"/>
              <a:t>rRNA</a:t>
            </a:r>
            <a:r>
              <a:rPr lang="en-US" dirty="0"/>
              <a:t> 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RNA polymerase II- </a:t>
            </a:r>
            <a:r>
              <a:rPr lang="en-US" dirty="0"/>
              <a:t>transcribes mRNAs/</a:t>
            </a:r>
            <a:r>
              <a:rPr lang="en-US" dirty="0" smtClean="0"/>
              <a:t>proofreads </a:t>
            </a:r>
            <a:r>
              <a:rPr lang="en-US" dirty="0"/>
              <a:t>genes</a:t>
            </a:r>
          </a:p>
          <a:p>
            <a:pPr lvl="1"/>
            <a:r>
              <a:rPr lang="en-US" dirty="0"/>
              <a:t>Transcription complex: TFIID, TFIIA, TFIIB</a:t>
            </a:r>
          </a:p>
          <a:p>
            <a:pPr lvl="2"/>
            <a:r>
              <a:rPr lang="en-US" dirty="0" err="1"/>
              <a:t>Tf</a:t>
            </a:r>
            <a:r>
              <a:rPr lang="en-US" dirty="0"/>
              <a:t>- transcription factor</a:t>
            </a:r>
          </a:p>
          <a:p>
            <a:pPr lvl="2"/>
            <a:r>
              <a:rPr lang="en-US" dirty="0"/>
              <a:t>II- matches up with </a:t>
            </a:r>
            <a:r>
              <a:rPr lang="en-US" dirty="0" err="1"/>
              <a:t>rna</a:t>
            </a:r>
            <a:r>
              <a:rPr lang="en-US" dirty="0"/>
              <a:t> polymerase II</a:t>
            </a:r>
          </a:p>
          <a:p>
            <a:pPr lvl="2"/>
            <a:r>
              <a:rPr lang="en-US" dirty="0"/>
              <a:t>Each factor has its own letter designation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RNA polymerase III</a:t>
            </a:r>
            <a:r>
              <a:rPr lang="en-US" dirty="0"/>
              <a:t>- “small RNAS” i.e. </a:t>
            </a:r>
            <a:r>
              <a:rPr lang="en-US" dirty="0" err="1"/>
              <a:t>tRNAs</a:t>
            </a:r>
            <a:r>
              <a:rPr lang="en-US" dirty="0"/>
              <a:t>, 5S’ r RNA</a:t>
            </a:r>
          </a:p>
          <a:p>
            <a:pPr lvl="1"/>
            <a:r>
              <a:rPr lang="en-US" dirty="0"/>
              <a:t>Transcription factor: TFIIIA, TFIIIB, TFIIIC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2"/>
            <a:endParaRPr lang="en-US" dirty="0" smtClean="0">
              <a:sym typeface="Wingdings"/>
            </a:endParaRPr>
          </a:p>
          <a:p>
            <a:pPr lvl="2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9557" y="2576639"/>
            <a:ext cx="1427001" cy="167481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2" y="3076977"/>
            <a:ext cx="3152588" cy="19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9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14716"/>
            <a:ext cx="9144001" cy="68727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1083" y="1572768"/>
            <a:ext cx="8080957" cy="367253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urveDown">
              <a:avLst/>
            </a:prstTxWarp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RNA Processing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224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RNA processing?</a:t>
            </a:r>
          </a:p>
          <a:p>
            <a:pPr lvl="1"/>
            <a:r>
              <a:rPr lang="en-US" dirty="0" smtClean="0"/>
              <a:t>The modifications made to RNA after they are transcribed (post transcriptional modification)</a:t>
            </a:r>
          </a:p>
          <a:p>
            <a:pPr lvl="1"/>
            <a:r>
              <a:rPr lang="en-US" dirty="0" smtClean="0"/>
              <a:t>1. Helps RNA to be recognized for translation</a:t>
            </a:r>
          </a:p>
          <a:p>
            <a:pPr lvl="1"/>
            <a:r>
              <a:rPr lang="en-US" dirty="0" smtClean="0"/>
              <a:t>2.increase efficiency of protein synthesis by choosing which </a:t>
            </a:r>
            <a:r>
              <a:rPr lang="en-US" dirty="0" err="1" smtClean="0"/>
              <a:t>rna</a:t>
            </a:r>
            <a:r>
              <a:rPr lang="en-US" dirty="0" smtClean="0"/>
              <a:t> translates</a:t>
            </a:r>
            <a:endParaRPr lang="en-US" dirty="0"/>
          </a:p>
          <a:p>
            <a:r>
              <a:rPr lang="en-US" dirty="0" smtClean="0"/>
              <a:t>Prokaryotes</a:t>
            </a:r>
          </a:p>
          <a:p>
            <a:pPr lvl="1"/>
            <a:r>
              <a:rPr lang="en-US" dirty="0" smtClean="0"/>
              <a:t>mRNA </a:t>
            </a:r>
            <a:r>
              <a:rPr lang="en-US" dirty="0" smtClean="0"/>
              <a:t>ready to translate to protein</a:t>
            </a:r>
          </a:p>
          <a:p>
            <a:r>
              <a:rPr lang="en-US" dirty="0" smtClean="0"/>
              <a:t>Eukaryotes</a:t>
            </a:r>
          </a:p>
          <a:p>
            <a:pPr lvl="1"/>
            <a:r>
              <a:rPr lang="en-US" dirty="0" smtClean="0"/>
              <a:t>mRNA </a:t>
            </a:r>
            <a:r>
              <a:rPr lang="en-US" dirty="0" smtClean="0"/>
              <a:t>not immediately ready for translation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6312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182" y="16164"/>
            <a:ext cx="4948238" cy="886968"/>
          </a:xfrm>
        </p:spPr>
        <p:txBody>
          <a:bodyPr/>
          <a:lstStyle/>
          <a:p>
            <a:r>
              <a:rPr lang="en-US" dirty="0" smtClean="0"/>
              <a:t>RNA Processing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56432"/>
              </p:ext>
            </p:extLst>
          </p:nvPr>
        </p:nvGraphicFramePr>
        <p:xfrm>
          <a:off x="380998" y="1008650"/>
          <a:ext cx="8116456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8228"/>
                <a:gridCol w="4058228"/>
              </a:tblGrid>
              <a:tr h="332598">
                <a:tc>
                  <a:txBody>
                    <a:bodyPr/>
                    <a:lstStyle/>
                    <a:p>
                      <a:r>
                        <a:rPr lang="en-US" dirty="0" smtClean="0"/>
                        <a:t>Prokaryotes (</a:t>
                      </a:r>
                      <a:r>
                        <a:rPr lang="en-US" dirty="0" err="1" smtClean="0"/>
                        <a:t>polycistron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Eukaryotes (</a:t>
                      </a:r>
                      <a:r>
                        <a:rPr lang="en-US" dirty="0" err="1" smtClean="0"/>
                        <a:t>monocistron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777843">
                <a:tc>
                  <a:txBody>
                    <a:bodyPr/>
                    <a:lstStyle/>
                    <a:p>
                      <a:r>
                        <a:rPr lang="en-US" dirty="0" smtClean="0"/>
                        <a:t>mRNA</a:t>
                      </a:r>
                      <a:r>
                        <a:rPr lang="en-US" baseline="0" dirty="0" smtClean="0"/>
                        <a:t>- identical to transcript</a:t>
                      </a:r>
                    </a:p>
                    <a:p>
                      <a:r>
                        <a:rPr lang="en-US" baseline="0" dirty="0" smtClean="0"/>
                        <a:t>(no post transcription factors)</a:t>
                      </a:r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----------------------------------------</a:t>
                      </a:r>
                    </a:p>
                    <a:p>
                      <a:r>
                        <a:rPr lang="en-US" dirty="0" err="1" smtClean="0"/>
                        <a:t>tRNA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rRNA</a:t>
                      </a:r>
                      <a:r>
                        <a:rPr lang="en-US" baseline="0" dirty="0" smtClean="0"/>
                        <a:t> post </a:t>
                      </a:r>
                      <a:r>
                        <a:rPr lang="en-US" baseline="0" dirty="0" err="1" smtClean="0"/>
                        <a:t>transcritionally</a:t>
                      </a:r>
                      <a:r>
                        <a:rPr lang="en-US" baseline="0" dirty="0" smtClean="0"/>
                        <a:t> modified via cleavage through </a:t>
                      </a:r>
                      <a:r>
                        <a:rPr lang="en-US" baseline="0" dirty="0" err="1" smtClean="0"/>
                        <a:t>ribonuclease</a:t>
                      </a:r>
                      <a:r>
                        <a:rPr lang="en-US" baseline="0" dirty="0" smtClean="0"/>
                        <a:t>.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---------------------------------------</a:t>
                      </a:r>
                    </a:p>
                    <a:p>
                      <a:r>
                        <a:rPr lang="en-US" baseline="0" dirty="0" err="1" smtClean="0"/>
                        <a:t>tRNA</a:t>
                      </a:r>
                      <a:r>
                        <a:rPr lang="en-US" baseline="0" dirty="0" smtClean="0"/>
                        <a:t> further </a:t>
                      </a:r>
                      <a:r>
                        <a:rPr lang="en-US" baseline="0" dirty="0" err="1" smtClean="0"/>
                        <a:t>modifed</a:t>
                      </a:r>
                      <a:r>
                        <a:rPr lang="en-US" baseline="0" dirty="0" smtClean="0"/>
                        <a:t> to give species its unique identity</a:t>
                      </a:r>
                    </a:p>
                    <a:p>
                      <a:r>
                        <a:rPr lang="en-US" baseline="0" dirty="0" smtClean="0"/>
                        <a:t>---------------------------------------</a:t>
                      </a:r>
                      <a:endParaRPr lang="en-US" baseline="0" dirty="0" smtClean="0"/>
                    </a:p>
                    <a:p>
                      <a:r>
                        <a:rPr lang="en-US" dirty="0" err="1" smtClean="0"/>
                        <a:t>rRNA</a:t>
                      </a:r>
                      <a:r>
                        <a:rPr lang="en-US" dirty="0" smtClean="0"/>
                        <a:t> generated from pre- </a:t>
                      </a:r>
                      <a:r>
                        <a:rPr lang="en-US" dirty="0" err="1" smtClean="0"/>
                        <a:t>rRNA</a:t>
                      </a:r>
                      <a:r>
                        <a:rPr lang="en-US" dirty="0" smtClean="0"/>
                        <a:t> (cleaved via </a:t>
                      </a:r>
                      <a:r>
                        <a:rPr lang="en-US" dirty="0" err="1" smtClean="0"/>
                        <a:t>RNAse</a:t>
                      </a:r>
                      <a:r>
                        <a:rPr lang="en-US" dirty="0" smtClean="0"/>
                        <a:t> then trimmed through </a:t>
                      </a:r>
                      <a:r>
                        <a:rPr lang="en-US" dirty="0" err="1" smtClean="0"/>
                        <a:t>exonuclease</a:t>
                      </a:r>
                      <a:r>
                        <a:rPr lang="en-US" dirty="0" smtClean="0"/>
                        <a:t>) 30</a:t>
                      </a:r>
                      <a:r>
                        <a:rPr lang="en-US" baseline="0" dirty="0" smtClean="0"/>
                        <a:t> 50 70 5 23 16</a:t>
                      </a:r>
                      <a:endParaRPr lang="en-US" baseline="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mRNA- extensive</a:t>
                      </a:r>
                      <a:r>
                        <a:rPr lang="en-US" baseline="0" dirty="0" smtClean="0"/>
                        <a:t> modification co/</a:t>
                      </a:r>
                      <a:r>
                        <a:rPr lang="en-US" baseline="0" dirty="0" err="1" smtClean="0"/>
                        <a:t>postranscriptionally</a:t>
                      </a:r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---------------------------------------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//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baseline="0" dirty="0" smtClean="0"/>
                        <a:t>---------------------------------------</a:t>
                      </a:r>
                    </a:p>
                    <a:p>
                      <a:r>
                        <a:rPr lang="en-US" dirty="0" smtClean="0"/>
                        <a:t>//</a:t>
                      </a:r>
                    </a:p>
                    <a:p>
                      <a:r>
                        <a:rPr lang="en-US" dirty="0" smtClean="0"/>
                        <a:t>Internal promoter (diff RNA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polym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  <a:p>
                      <a:r>
                        <a:rPr lang="en-US" baseline="0" dirty="0" smtClean="0"/>
                        <a:t>---------------------------------------</a:t>
                      </a:r>
                    </a:p>
                    <a:p>
                      <a:r>
                        <a:rPr lang="en-US" dirty="0" err="1" smtClean="0"/>
                        <a:t>rRNA</a:t>
                      </a:r>
                      <a:r>
                        <a:rPr lang="en-US" dirty="0" smtClean="0"/>
                        <a:t>(23S, 16S,</a:t>
                      </a:r>
                      <a:r>
                        <a:rPr lang="en-US" baseline="0" dirty="0" smtClean="0"/>
                        <a:t> 5.8S)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One promoter because equal molar amount 80 60 40 5.8 18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---------------------------------------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110" y="3250748"/>
            <a:ext cx="3452163" cy="7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9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808" y="2001645"/>
            <a:ext cx="8619699" cy="41052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Endonuclease cleavage (via </a:t>
            </a:r>
            <a:r>
              <a:rPr lang="en-US" dirty="0" err="1" smtClean="0"/>
              <a:t>ribonucleases</a:t>
            </a:r>
            <a:r>
              <a:rPr lang="en-US" dirty="0" smtClean="0"/>
              <a:t>/ </a:t>
            </a:r>
            <a:r>
              <a:rPr lang="en-US" dirty="0" err="1" smtClean="0"/>
              <a:t>RNases</a:t>
            </a:r>
            <a:r>
              <a:rPr lang="en-US" dirty="0" smtClean="0"/>
              <a:t>)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Exonuclease</a:t>
            </a:r>
            <a:r>
              <a:rPr lang="en-US" dirty="0" smtClean="0"/>
              <a:t> trimming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RNA editing (changing of RNA sequence after transcription)</a:t>
            </a:r>
          </a:p>
          <a:p>
            <a:pPr lvl="1"/>
            <a:r>
              <a:rPr lang="en-US" dirty="0" smtClean="0"/>
              <a:t>Onsite conversion</a:t>
            </a:r>
          </a:p>
          <a:p>
            <a:pPr lvl="1"/>
            <a:r>
              <a:rPr lang="en-US" dirty="0" smtClean="0"/>
              <a:t>are </a:t>
            </a:r>
            <a:r>
              <a:rPr lang="en-US" dirty="0"/>
              <a:t>location </a:t>
            </a:r>
            <a:r>
              <a:rPr lang="en-US" dirty="0" smtClean="0"/>
              <a:t>specific</a:t>
            </a:r>
          </a:p>
          <a:p>
            <a:pPr lvl="1"/>
            <a:r>
              <a:rPr lang="en-US" dirty="0" err="1" smtClean="0"/>
              <a:t>tRNAs</a:t>
            </a:r>
            <a:r>
              <a:rPr lang="en-US" dirty="0" smtClean="0"/>
              <a:t> (further modified)</a:t>
            </a:r>
            <a:endParaRPr lang="en-US" dirty="0"/>
          </a:p>
          <a:p>
            <a:pPr marL="571500" lvl="1" indent="-342900">
              <a:buFont typeface="+mj-lt"/>
              <a:buAutoNum type="arabicPeriod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916" y="4252875"/>
            <a:ext cx="5329591" cy="26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68" y="3422650"/>
            <a:ext cx="1638300" cy="2159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2"/>
          </p:cNvCxnSpPr>
          <p:nvPr/>
        </p:nvCxnSpPr>
        <p:spPr>
          <a:xfrm flipH="1">
            <a:off x="7484516" y="3638550"/>
            <a:ext cx="352002" cy="460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83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404" y="1712697"/>
            <a:ext cx="8812103" cy="5145304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tRNA</a:t>
            </a:r>
            <a:r>
              <a:rPr lang="en-US" sz="2000" dirty="0" smtClean="0"/>
              <a:t> Editing</a:t>
            </a:r>
          </a:p>
          <a:p>
            <a:pPr lvl="1"/>
            <a:r>
              <a:rPr lang="en-US" sz="2000" dirty="0"/>
              <a:t>thymine is a rare </a:t>
            </a:r>
            <a:r>
              <a:rPr lang="en-US" sz="2000" dirty="0" smtClean="0"/>
              <a:t>base</a:t>
            </a:r>
          </a:p>
          <a:p>
            <a:pPr lvl="1"/>
            <a:r>
              <a:rPr lang="en-US" sz="2000" dirty="0" smtClean="0"/>
              <a:t>Modified bases:</a:t>
            </a:r>
          </a:p>
          <a:p>
            <a:pPr lvl="2"/>
            <a:r>
              <a:rPr lang="en-US" sz="2000" dirty="0" err="1" smtClean="0"/>
              <a:t>Pseudouracil</a:t>
            </a:r>
            <a:r>
              <a:rPr lang="en-US" sz="2000" dirty="0" smtClean="0"/>
              <a:t> </a:t>
            </a:r>
            <a:r>
              <a:rPr lang="en-US" sz="2000" dirty="0" err="1" smtClean="0"/>
              <a:t>Ψ</a:t>
            </a:r>
            <a:r>
              <a:rPr lang="en-US" sz="2000" dirty="0" smtClean="0"/>
              <a:t> </a:t>
            </a:r>
          </a:p>
          <a:p>
            <a:pPr lvl="2"/>
            <a:r>
              <a:rPr lang="en-US" sz="2000" dirty="0" smtClean="0"/>
              <a:t>Uracil=&gt;(m) Thymine (adding a methyl group)</a:t>
            </a:r>
          </a:p>
          <a:p>
            <a:pPr lvl="2"/>
            <a:r>
              <a:rPr lang="en-US" sz="2000" dirty="0" smtClean="0"/>
              <a:t>Uracil=&gt;(D) </a:t>
            </a:r>
            <a:r>
              <a:rPr lang="en-US" sz="2000" dirty="0" err="1" smtClean="0"/>
              <a:t>Dihybrid</a:t>
            </a:r>
            <a:r>
              <a:rPr lang="en-US" sz="2000" dirty="0" smtClean="0"/>
              <a:t> Uracil (converting the base)</a:t>
            </a:r>
          </a:p>
          <a:p>
            <a:pPr lvl="1"/>
            <a:r>
              <a:rPr lang="en-US" sz="2000" dirty="0" smtClean="0"/>
              <a:t>The change is so the right enzyme can recognize it.</a:t>
            </a:r>
          </a:p>
          <a:p>
            <a:pPr lvl="2"/>
            <a:r>
              <a:rPr lang="en-US" sz="2000" dirty="0" smtClean="0"/>
              <a:t>increase in speed or increase in translation</a:t>
            </a:r>
            <a:br>
              <a:rPr lang="en-US" sz="2000" dirty="0" smtClean="0"/>
            </a:br>
            <a:r>
              <a:rPr lang="en-US" sz="2000" dirty="0" smtClean="0"/>
              <a:t>Anticodon change</a:t>
            </a:r>
          </a:p>
          <a:p>
            <a:pPr lvl="1"/>
            <a:r>
              <a:rPr lang="en-US" sz="2000" dirty="0" smtClean="0"/>
              <a:t>Only </a:t>
            </a:r>
            <a:r>
              <a:rPr lang="en-US" sz="2000" dirty="0" err="1" smtClean="0"/>
              <a:t>tRNAs</a:t>
            </a:r>
            <a:r>
              <a:rPr lang="en-US" sz="2000" dirty="0" smtClean="0"/>
              <a:t> are edit because rare bases are 10 percent of sequence</a:t>
            </a:r>
          </a:p>
          <a:p>
            <a:pPr lvl="1"/>
            <a:r>
              <a:rPr lang="en-US" sz="2000" dirty="0" smtClean="0"/>
              <a:t>Intron removed from anticodon loop by nuclease</a:t>
            </a:r>
            <a:endParaRPr lang="en-US" sz="2000" dirty="0" smtClean="0"/>
          </a:p>
        </p:txBody>
      </p:sp>
      <p:pic>
        <p:nvPicPr>
          <p:cNvPr id="5" name="Picture 5" descr="C:\My Documents\My Pictures\30_016.jpg"/>
          <p:cNvPicPr>
            <a:picLocks noChangeAspect="1" noChangeArrowheads="1"/>
          </p:cNvPicPr>
          <p:nvPr/>
        </p:nvPicPr>
        <p:blipFill>
          <a:blip r:embed="rId2" cstate="print"/>
          <a:srcRect l="2500" t="1932" r="2500" b="38164"/>
          <a:stretch>
            <a:fillRect/>
          </a:stretch>
        </p:blipFill>
        <p:spPr bwMode="auto">
          <a:xfrm>
            <a:off x="5650203" y="1712697"/>
            <a:ext cx="2727035" cy="148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9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187" y="1851421"/>
            <a:ext cx="8619699" cy="492095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Eukaryotes</a:t>
            </a:r>
            <a:endParaRPr lang="en-US" sz="2000" dirty="0" smtClean="0"/>
          </a:p>
          <a:p>
            <a:r>
              <a:rPr lang="en-US" sz="2000" dirty="0" smtClean="0"/>
              <a:t>Pre mRNA</a:t>
            </a:r>
          </a:p>
          <a:p>
            <a:pPr lvl="1"/>
            <a:r>
              <a:rPr lang="en-US" sz="2000" u="sng" dirty="0" smtClean="0">
                <a:solidFill>
                  <a:schemeClr val="accent6">
                    <a:lumMod val="50000"/>
                  </a:schemeClr>
                </a:solidFill>
              </a:rPr>
              <a:t>Splicing with a 5’ G cap and 3’ poly a tail</a:t>
            </a:r>
          </a:p>
          <a:p>
            <a:pPr lvl="2"/>
            <a:r>
              <a:rPr lang="en-US" sz="2000" dirty="0" smtClean="0"/>
              <a:t>After mRNA enters cytosol it gets shortened so it stabilizes and facilitates its exist and aids in translation</a:t>
            </a:r>
          </a:p>
          <a:p>
            <a:pPr lvl="1"/>
            <a:r>
              <a:rPr lang="en-US" sz="2000" dirty="0" smtClean="0"/>
              <a:t>Remove intron (splicing)</a:t>
            </a:r>
          </a:p>
          <a:p>
            <a:pPr lvl="2"/>
            <a:r>
              <a:rPr lang="en-US" sz="2000" dirty="0" smtClean="0"/>
              <a:t>Does it  via </a:t>
            </a:r>
            <a:r>
              <a:rPr lang="en-US" sz="2000" dirty="0" err="1" smtClean="0"/>
              <a:t>spliceosome</a:t>
            </a:r>
            <a:r>
              <a:rPr lang="en-US" sz="2000" dirty="0" smtClean="0"/>
              <a:t> </a:t>
            </a:r>
            <a:r>
              <a:rPr lang="en-US" sz="2000" dirty="0" err="1" smtClean="0"/>
              <a:t>snRNAs</a:t>
            </a:r>
            <a:r>
              <a:rPr lang="en-US" sz="2000" dirty="0" smtClean="0"/>
              <a:t> u1 u2 u4 u5 u6 (transcript intron combines with </a:t>
            </a:r>
            <a:r>
              <a:rPr lang="en-US" sz="2000" dirty="0" err="1" smtClean="0"/>
              <a:t>snRNPs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Alternate splicing</a:t>
            </a:r>
          </a:p>
          <a:p>
            <a:pPr lvl="2"/>
            <a:r>
              <a:rPr lang="en-US" sz="2000" dirty="0" smtClean="0"/>
              <a:t>Diverse set of proteins from small set of genes</a:t>
            </a:r>
          </a:p>
          <a:p>
            <a:endParaRPr lang="en-US" dirty="0" smtClean="0"/>
          </a:p>
        </p:txBody>
      </p:sp>
      <p:pic>
        <p:nvPicPr>
          <p:cNvPr id="6" name="Picture 3" descr="C:\My Documents\My Pictures\30_017.jpg"/>
          <p:cNvPicPr>
            <a:picLocks noChangeAspect="1" noChangeArrowheads="1"/>
          </p:cNvPicPr>
          <p:nvPr/>
        </p:nvPicPr>
        <p:blipFill>
          <a:blip r:embed="rId2" cstate="print"/>
          <a:srcRect l="2500" t="3524" r="3333" b="59472"/>
          <a:stretch>
            <a:fillRect/>
          </a:stretch>
        </p:blipFill>
        <p:spPr bwMode="auto">
          <a:xfrm>
            <a:off x="5782587" y="1737121"/>
            <a:ext cx="3040299" cy="995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83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72768"/>
            <a:ext cx="6303818" cy="52852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5’ G Cap Purpose</a:t>
            </a:r>
          </a:p>
          <a:p>
            <a:pPr lvl="1"/>
            <a:r>
              <a:rPr lang="en-US" dirty="0" smtClean="0"/>
              <a:t>Binding site for ribosome in cytoplasm</a:t>
            </a:r>
          </a:p>
          <a:p>
            <a:pPr lvl="2"/>
            <a:r>
              <a:rPr lang="en-US" dirty="0" smtClean="0"/>
              <a:t>Cap attached in the nucleus</a:t>
            </a:r>
          </a:p>
          <a:p>
            <a:pPr lvl="1"/>
            <a:r>
              <a:rPr lang="en-US" dirty="0" smtClean="0"/>
              <a:t>Protects the 5’ end of eukaryotic mRNA</a:t>
            </a:r>
          </a:p>
          <a:p>
            <a:pPr lvl="2"/>
            <a:r>
              <a:rPr lang="en-US" dirty="0" err="1" smtClean="0"/>
              <a:t>RNAse</a:t>
            </a:r>
            <a:r>
              <a:rPr lang="en-US" dirty="0" smtClean="0"/>
              <a:t> breaks down because </a:t>
            </a:r>
            <a:r>
              <a:rPr lang="en-US" dirty="0" err="1" smtClean="0"/>
              <a:t>exonuclease</a:t>
            </a:r>
            <a:r>
              <a:rPr lang="en-US" dirty="0" smtClean="0"/>
              <a:t> degradation (prokaryote </a:t>
            </a:r>
            <a:r>
              <a:rPr lang="en-US" dirty="0" err="1" smtClean="0"/>
              <a:t>isnt</a:t>
            </a:r>
            <a:r>
              <a:rPr lang="en-US" dirty="0" smtClean="0"/>
              <a:t> protected) (eukaryote is now 5’ to 5’ instead of 3’ to 5’)</a:t>
            </a:r>
          </a:p>
          <a:p>
            <a:r>
              <a:rPr lang="en-US" dirty="0" smtClean="0"/>
              <a:t>Poly A tail (conserved sequence after stop)</a:t>
            </a:r>
          </a:p>
          <a:p>
            <a:pPr lvl="1"/>
            <a:r>
              <a:rPr lang="en-US" dirty="0" smtClean="0"/>
              <a:t>AAUAAA- </a:t>
            </a:r>
            <a:r>
              <a:rPr lang="en-US" dirty="0" err="1" smtClean="0"/>
              <a:t>polyadenlation</a:t>
            </a:r>
            <a:r>
              <a:rPr lang="en-US" dirty="0" smtClean="0"/>
              <a:t> signal BINDING SITE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 smtClean="0"/>
              <a:t>Endonucle</a:t>
            </a:r>
            <a:r>
              <a:rPr lang="en-US" b="1" dirty="0" smtClean="0"/>
              <a:t>ase</a:t>
            </a:r>
            <a:r>
              <a:rPr lang="en-US" dirty="0" smtClean="0"/>
              <a:t> cleavag</a:t>
            </a:r>
            <a:r>
              <a:rPr lang="en-US" dirty="0" smtClean="0"/>
              <a:t>e breaks </a:t>
            </a:r>
            <a:r>
              <a:rPr lang="en-US" dirty="0" err="1" smtClean="0"/>
              <a:t>phosphodiester</a:t>
            </a:r>
            <a:r>
              <a:rPr lang="en-US" dirty="0" smtClean="0"/>
              <a:t> bond from transcription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 err="1" smtClean="0"/>
              <a:t>polyA</a:t>
            </a:r>
            <a:r>
              <a:rPr lang="en-US" dirty="0" smtClean="0"/>
              <a:t> polymer</a:t>
            </a:r>
            <a:r>
              <a:rPr lang="en-US" b="1" dirty="0" smtClean="0"/>
              <a:t>ase</a:t>
            </a:r>
            <a:r>
              <a:rPr lang="en-US" dirty="0" smtClean="0"/>
              <a:t> builds tail no template only picks up adenosine (adenine, ribose, phosphate) long enough to get translated</a:t>
            </a:r>
          </a:p>
          <a:p>
            <a:pPr lvl="1"/>
            <a:r>
              <a:rPr lang="en-US" dirty="0" err="1" smtClean="0"/>
              <a:t>polyA</a:t>
            </a:r>
            <a:r>
              <a:rPr lang="en-US" dirty="0" smtClean="0"/>
              <a:t> binding protein will bind at end of tail  prevents access of </a:t>
            </a:r>
            <a:r>
              <a:rPr lang="en-US" dirty="0" err="1" smtClean="0"/>
              <a:t>exonuclease</a:t>
            </a:r>
            <a:r>
              <a:rPr lang="en-US" dirty="0" smtClean="0"/>
              <a:t> slow degradation (</a:t>
            </a:r>
            <a:r>
              <a:rPr lang="en-US" dirty="0" err="1" smtClean="0"/>
              <a:t>isnt</a:t>
            </a:r>
            <a:r>
              <a:rPr lang="en-US" dirty="0" smtClean="0"/>
              <a:t> best </a:t>
            </a:r>
            <a:r>
              <a:rPr lang="en-US" dirty="0" err="1" smtClean="0"/>
              <a:t>bc</a:t>
            </a:r>
            <a:r>
              <a:rPr lang="en-US" dirty="0" smtClean="0"/>
              <a:t> gene expression at any time)</a:t>
            </a:r>
          </a:p>
          <a:p>
            <a:pPr marL="571500" lvl="1" indent="-3429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18" y="1971290"/>
            <a:ext cx="2499590" cy="2193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81" y="4385445"/>
            <a:ext cx="2457827" cy="21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2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385619"/>
            <a:ext cx="4948238" cy="886968"/>
          </a:xfrm>
        </p:spPr>
        <p:txBody>
          <a:bodyPr/>
          <a:lstStyle/>
          <a:p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0182" y="1272587"/>
            <a:ext cx="3763818" cy="5585413"/>
          </a:xfrm>
        </p:spPr>
        <p:txBody>
          <a:bodyPr>
            <a:noAutofit/>
          </a:bodyPr>
          <a:lstStyle/>
          <a:p>
            <a:pPr marL="457200" lvl="2" indent="0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SPLICING (in nucleus)</a:t>
            </a:r>
          </a:p>
          <a:p>
            <a:pPr lvl="2"/>
            <a:r>
              <a:rPr lang="en-US" sz="1600" b="1" dirty="0" smtClean="0"/>
              <a:t>Branch point: YNYYR</a:t>
            </a:r>
            <a:r>
              <a:rPr lang="en-US" sz="1600" b="1" dirty="0" smtClean="0">
                <a:solidFill>
                  <a:srgbClr val="FF0000"/>
                </a:solidFill>
              </a:rPr>
              <a:t>A</a:t>
            </a:r>
            <a:r>
              <a:rPr lang="en-US" sz="1600" b="1" dirty="0" smtClean="0"/>
              <a:t>Y</a:t>
            </a:r>
            <a:r>
              <a:rPr lang="en-US" sz="1600" dirty="0" smtClean="0"/>
              <a:t> </a:t>
            </a:r>
            <a:r>
              <a:rPr lang="en-US" sz="1200" dirty="0" smtClean="0"/>
              <a:t>(a is 100% conserved in eukaryotes)</a:t>
            </a:r>
          </a:p>
          <a:p>
            <a:pPr lvl="3"/>
            <a:r>
              <a:rPr lang="en-US" sz="1200" dirty="0" smtClean="0"/>
              <a:t>Regulatory sequence is next to branch point for regulatory protein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600" dirty="0" err="1" smtClean="0"/>
              <a:t>snRNP</a:t>
            </a:r>
            <a:r>
              <a:rPr lang="en-US" sz="1600" dirty="0" smtClean="0"/>
              <a:t> U1 recognizes 5’ splice site*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600" dirty="0" err="1" smtClean="0"/>
              <a:t>snRNP</a:t>
            </a:r>
            <a:r>
              <a:rPr lang="en-US" sz="1600" dirty="0" smtClean="0"/>
              <a:t> U2 recognizes and binds to branch point</a:t>
            </a:r>
          </a:p>
          <a:p>
            <a:pPr lvl="3"/>
            <a:r>
              <a:rPr lang="en-US" sz="1600" dirty="0" smtClean="0"/>
              <a:t>bending,+</a:t>
            </a:r>
            <a:r>
              <a:rPr lang="en-US" sz="1600" dirty="0" err="1"/>
              <a:t>s</a:t>
            </a:r>
            <a:r>
              <a:rPr lang="en-US" sz="1600" dirty="0" err="1" smtClean="0"/>
              <a:t>pliceosome</a:t>
            </a:r>
            <a:r>
              <a:rPr lang="en-US" sz="1600" dirty="0" smtClean="0"/>
              <a:t> complete</a:t>
            </a:r>
            <a:endParaRPr lang="en-US" sz="1600" dirty="0" smtClean="0"/>
          </a:p>
          <a:p>
            <a:pPr marL="685800" lvl="1" indent="-457200">
              <a:buFont typeface="+mj-lt"/>
              <a:buAutoNum type="arabicPeriod"/>
            </a:pPr>
            <a:r>
              <a:rPr lang="en-US" sz="1600" dirty="0" smtClean="0"/>
              <a:t>Bond of G and A is 5’ to 2’ forming lariat</a:t>
            </a:r>
          </a:p>
          <a:p>
            <a:pPr lvl="3"/>
            <a:r>
              <a:rPr lang="en-US" sz="1600" dirty="0" smtClean="0"/>
              <a:t>2’ because of </a:t>
            </a:r>
            <a:r>
              <a:rPr lang="en-US" sz="1600" dirty="0" err="1" smtClean="0"/>
              <a:t>phosphodiester</a:t>
            </a:r>
            <a:r>
              <a:rPr lang="en-US" sz="1600" dirty="0" smtClean="0"/>
              <a:t> bond and there is a hydroxyl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600" dirty="0" err="1" smtClean="0"/>
              <a:t>Spliceosome</a:t>
            </a:r>
            <a:r>
              <a:rPr lang="en-US" sz="1600" dirty="0" smtClean="0"/>
              <a:t> end</a:t>
            </a:r>
          </a:p>
          <a:p>
            <a:pPr lvl="3"/>
            <a:r>
              <a:rPr lang="en-US" sz="1600" dirty="0" smtClean="0"/>
              <a:t>Cut at 3’ end releasing lariat</a:t>
            </a:r>
          </a:p>
          <a:p>
            <a:pPr lvl="3"/>
            <a:r>
              <a:rPr lang="en-US" sz="1600" dirty="0" smtClean="0"/>
              <a:t>Connects exons</a:t>
            </a:r>
          </a:p>
          <a:p>
            <a:pPr lvl="3"/>
            <a:endParaRPr lang="en-US" sz="1600" dirty="0" smtClean="0"/>
          </a:p>
          <a:p>
            <a:pPr marL="685800" lvl="1" indent="-457200">
              <a:buFont typeface="+mj-lt"/>
              <a:buAutoNum type="arabicPeriod"/>
            </a:pPr>
            <a:endParaRPr lang="en-US" sz="1600" dirty="0" smtClean="0"/>
          </a:p>
          <a:p>
            <a:pPr marL="685800" lvl="1" indent="-457200">
              <a:buFont typeface="+mj-lt"/>
              <a:buAutoNum type="arabicPeriod"/>
            </a:pP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860"/>
            <a:ext cx="5588000" cy="48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558187"/>
            <a:ext cx="4948238" cy="886968"/>
          </a:xfrm>
        </p:spPr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445155"/>
            <a:ext cx="8003069" cy="3363912"/>
          </a:xfrm>
          <a:solidFill>
            <a:schemeClr val="bg1"/>
          </a:solidFill>
        </p:spPr>
        <p:txBody>
          <a:bodyPr/>
          <a:lstStyle/>
          <a:p>
            <a:r>
              <a:rPr lang="en-US" dirty="0" err="1" smtClean="0"/>
              <a:t>Chargraff’s</a:t>
            </a:r>
            <a:r>
              <a:rPr lang="en-US" dirty="0" smtClean="0"/>
              <a:t> Rule</a:t>
            </a:r>
          </a:p>
          <a:p>
            <a:pPr lvl="1"/>
            <a:r>
              <a:rPr lang="en-US" dirty="0" smtClean="0"/>
              <a:t>Adenine and thymine are roughly consistent; as with cytosine and guanine</a:t>
            </a:r>
            <a:endParaRPr lang="en-US" dirty="0"/>
          </a:p>
          <a:p>
            <a:r>
              <a:rPr lang="en-US" dirty="0" smtClean="0"/>
              <a:t>Roselyn Franklin</a:t>
            </a:r>
          </a:p>
          <a:p>
            <a:pPr lvl="1"/>
            <a:r>
              <a:rPr lang="en-US" dirty="0" err="1" smtClean="0"/>
              <a:t>Xray</a:t>
            </a:r>
            <a:r>
              <a:rPr lang="en-US" dirty="0" smtClean="0"/>
              <a:t> diffraction and got measurements of picture</a:t>
            </a:r>
          </a:p>
          <a:p>
            <a:r>
              <a:rPr lang="en-US" dirty="0" smtClean="0"/>
              <a:t>Watson and Crick</a:t>
            </a:r>
          </a:p>
          <a:p>
            <a:pPr lvl="1"/>
            <a:r>
              <a:rPr lang="en-US" dirty="0" smtClean="0"/>
              <a:t>Their models agreed with Chargaff, Franklin’s measurements, bonds and chemistry </a:t>
            </a:r>
          </a:p>
          <a:p>
            <a:pPr lvl="1"/>
            <a:r>
              <a:rPr lang="en-US" dirty="0" smtClean="0"/>
              <a:t>DNA-&gt;RNA-&gt; Protein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5" y="4809067"/>
            <a:ext cx="5522432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385619"/>
            <a:ext cx="4948238" cy="886968"/>
          </a:xfrm>
        </p:spPr>
        <p:txBody>
          <a:bodyPr/>
          <a:lstStyle/>
          <a:p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2587"/>
            <a:ext cx="9144000" cy="5585413"/>
          </a:xfrm>
        </p:spPr>
        <p:txBody>
          <a:bodyPr>
            <a:noAutofit/>
          </a:bodyPr>
          <a:lstStyle/>
          <a:p>
            <a:pPr marL="457200" lvl="2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Bacterial Splicing</a:t>
            </a:r>
            <a:endParaRPr lang="en-US" sz="2000" dirty="0" smtClean="0"/>
          </a:p>
          <a:p>
            <a:pPr lvl="3"/>
            <a:r>
              <a:rPr lang="en-US" sz="2000" dirty="0" smtClean="0"/>
              <a:t>Introns will fold on itself (secondary and tertiary) (multiple stem loop)</a:t>
            </a:r>
          </a:p>
          <a:p>
            <a:pPr lvl="3"/>
            <a:r>
              <a:rPr lang="en-US" sz="2000" dirty="0" smtClean="0"/>
              <a:t>For lower energy state and to gain function</a:t>
            </a:r>
          </a:p>
          <a:p>
            <a:pPr lvl="3"/>
            <a:r>
              <a:rPr lang="en-US" sz="2000" dirty="0" smtClean="0"/>
              <a:t>Brings exons closer </a:t>
            </a:r>
          </a:p>
          <a:p>
            <a:pPr lvl="3"/>
            <a:r>
              <a:rPr lang="en-US" sz="2000" dirty="0" smtClean="0"/>
              <a:t>Can splice itself out and join exons via </a:t>
            </a:r>
            <a:r>
              <a:rPr lang="en-US" sz="2000" dirty="0" err="1" smtClean="0"/>
              <a:t>phosphodiester</a:t>
            </a:r>
            <a:r>
              <a:rPr lang="en-US" sz="2000" dirty="0" smtClean="0"/>
              <a:t> bond (catalytic function)</a:t>
            </a:r>
          </a:p>
          <a:p>
            <a:pPr lvl="3"/>
            <a:r>
              <a:rPr lang="en-US" sz="2000" dirty="0" smtClean="0"/>
              <a:t>Ribozyme is an RNA with catalytic activity</a:t>
            </a:r>
          </a:p>
          <a:p>
            <a:pPr lvl="3"/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91" y="5643098"/>
            <a:ext cx="5258984" cy="11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14716"/>
            <a:ext cx="9144001" cy="6872716"/>
          </a:xfrm>
          <a:prstGeom prst="rect">
            <a:avLst/>
          </a:prstGeom>
          <a:gradFill>
            <a:gsLst>
              <a:gs pos="0">
                <a:srgbClr val="FF6600">
                  <a:alpha val="44000"/>
                </a:srgbClr>
              </a:gs>
              <a:gs pos="33000">
                <a:srgbClr val="FF6600">
                  <a:alpha val="57000"/>
                </a:srgbClr>
              </a:gs>
              <a:gs pos="67000">
                <a:srgbClr val="FF6600">
                  <a:alpha val="97000"/>
                </a:srgbClr>
              </a:gs>
              <a:gs pos="95000">
                <a:srgbClr val="FF66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1083" y="1572768"/>
            <a:ext cx="8080957" cy="367253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urveDown">
              <a:avLst/>
            </a:prstTxWarp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Translation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66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09" y="1734404"/>
            <a:ext cx="4156363" cy="16678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916544"/>
            <a:ext cx="6858000" cy="4941455"/>
          </a:xfrm>
        </p:spPr>
        <p:txBody>
          <a:bodyPr>
            <a:normAutofit/>
          </a:bodyPr>
          <a:lstStyle/>
          <a:p>
            <a:r>
              <a:rPr lang="en-US" dirty="0" smtClean="0"/>
              <a:t>Where does it start?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untranslated</a:t>
            </a:r>
            <a:r>
              <a:rPr lang="en-US" dirty="0" smtClean="0"/>
              <a:t> region (UTR) </a:t>
            </a:r>
          </a:p>
          <a:p>
            <a:pPr lvl="1"/>
            <a:r>
              <a:rPr lang="en-US" dirty="0" smtClean="0"/>
              <a:t>Start codon</a:t>
            </a:r>
          </a:p>
          <a:p>
            <a:pPr lvl="2"/>
            <a:r>
              <a:rPr lang="en-US" dirty="0" smtClean="0"/>
              <a:t>Starts the reading frame </a:t>
            </a:r>
            <a:endParaRPr lang="en-US" dirty="0" smtClean="0"/>
          </a:p>
          <a:p>
            <a:r>
              <a:rPr lang="en-US" dirty="0" smtClean="0"/>
              <a:t>Each codon specifies a specific </a:t>
            </a:r>
            <a:r>
              <a:rPr lang="en-US" dirty="0" err="1" smtClean="0"/>
              <a:t>tRNA</a:t>
            </a:r>
            <a:endParaRPr lang="en-US" dirty="0" smtClean="0"/>
          </a:p>
          <a:p>
            <a:pPr lvl="1"/>
            <a:r>
              <a:rPr lang="en-US" dirty="0" smtClean="0"/>
              <a:t>Can not carry an amino acid</a:t>
            </a:r>
          </a:p>
          <a:p>
            <a:pPr lvl="1"/>
            <a:r>
              <a:rPr lang="en-US" dirty="0" smtClean="0"/>
              <a:t>Arranged in a specific order by bonds of ribosome</a:t>
            </a:r>
          </a:p>
          <a:p>
            <a:pPr lvl="1"/>
            <a:r>
              <a:rPr lang="en-US" dirty="0" smtClean="0"/>
              <a:t>Amino acids have same polarity</a:t>
            </a:r>
          </a:p>
          <a:p>
            <a:pPr lvl="1"/>
            <a:r>
              <a:rPr lang="en-US" dirty="0" smtClean="0"/>
              <a:t>Added on carboxyl end via dehydration synthesis</a:t>
            </a:r>
          </a:p>
          <a:p>
            <a:pPr lvl="1"/>
            <a:r>
              <a:rPr lang="en-US" dirty="0" smtClean="0"/>
              <a:t>N f met is an exception only in bacteria its first</a:t>
            </a: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990" y="4695343"/>
            <a:ext cx="3355919" cy="181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556" y="5856663"/>
            <a:ext cx="2264354" cy="1001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34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99" y="1657734"/>
            <a:ext cx="678873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608" y="-201168"/>
            <a:ext cx="4948238" cy="886968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09" y="900548"/>
            <a:ext cx="7458364" cy="57958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2727" y="1062182"/>
            <a:ext cx="3371272" cy="549563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tRNA</a:t>
            </a:r>
            <a:r>
              <a:rPr lang="en-US" dirty="0" smtClean="0"/>
              <a:t>  clover secondary function</a:t>
            </a:r>
          </a:p>
          <a:p>
            <a:r>
              <a:rPr lang="en-US" dirty="0" smtClean="0"/>
              <a:t>Boomerang jumble tertiary function</a:t>
            </a:r>
          </a:p>
          <a:p>
            <a:r>
              <a:rPr lang="en-US" dirty="0" smtClean="0"/>
              <a:t>Rare bases affect shape of </a:t>
            </a:r>
            <a:r>
              <a:rPr lang="en-US" dirty="0" err="1" smtClean="0"/>
              <a:t>tRNA</a:t>
            </a:r>
            <a:endParaRPr lang="en-US" b="1" dirty="0"/>
          </a:p>
          <a:p>
            <a:r>
              <a:rPr lang="en-US" b="1" dirty="0" err="1" smtClean="0"/>
              <a:t>TψC</a:t>
            </a:r>
            <a:r>
              <a:rPr lang="en-US" b="1" dirty="0" smtClean="0"/>
              <a:t> ar</a:t>
            </a:r>
            <a:r>
              <a:rPr lang="en-US" b="1" dirty="0" smtClean="0"/>
              <a:t>m</a:t>
            </a:r>
            <a:r>
              <a:rPr lang="en-US" dirty="0" smtClean="0"/>
              <a:t>- has modified </a:t>
            </a:r>
            <a:r>
              <a:rPr lang="en-US" dirty="0" err="1" smtClean="0"/>
              <a:t>uridine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D arm- </a:t>
            </a:r>
            <a:r>
              <a:rPr lang="en-US" dirty="0" smtClean="0"/>
              <a:t>has </a:t>
            </a:r>
            <a:r>
              <a:rPr lang="en-US" dirty="0" err="1" smtClean="0"/>
              <a:t>dihybrouradine</a:t>
            </a:r>
            <a:endParaRPr lang="en-US" dirty="0" smtClean="0"/>
          </a:p>
          <a:p>
            <a:r>
              <a:rPr lang="en-US" b="1" dirty="0" smtClean="0"/>
              <a:t>Anticodon arm</a:t>
            </a:r>
            <a:r>
              <a:rPr lang="en-US" dirty="0" smtClean="0"/>
              <a:t>- anticodon in reverse order</a:t>
            </a:r>
          </a:p>
          <a:p>
            <a:r>
              <a:rPr lang="en-US" dirty="0" smtClean="0"/>
              <a:t>3’ longer has amino acid </a:t>
            </a:r>
            <a:r>
              <a:rPr lang="en-US" dirty="0" err="1" smtClean="0"/>
              <a:t>trRNA</a:t>
            </a:r>
            <a:r>
              <a:rPr lang="en-US" dirty="0" smtClean="0"/>
              <a:t> </a:t>
            </a:r>
            <a:r>
              <a:rPr lang="en-US" dirty="0" err="1" smtClean="0"/>
              <a:t>synthetase</a:t>
            </a:r>
            <a:endParaRPr lang="en-US" dirty="0" smtClean="0"/>
          </a:p>
          <a:p>
            <a:r>
              <a:rPr lang="en-US" dirty="0" smtClean="0"/>
              <a:t>5’ phosphate group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73768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608" y="374566"/>
            <a:ext cx="4948238" cy="886968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3199" y="1496483"/>
            <a:ext cx="3539379" cy="520315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Anticodon on </a:t>
            </a:r>
            <a:r>
              <a:rPr lang="en-US" b="1" dirty="0" err="1" smtClean="0"/>
              <a:t>trna</a:t>
            </a:r>
            <a:endParaRPr lang="en-US" b="1" dirty="0" smtClean="0"/>
          </a:p>
          <a:p>
            <a:r>
              <a:rPr lang="en-US" b="1" dirty="0" smtClean="0"/>
              <a:t>Codon on mRNA</a:t>
            </a:r>
          </a:p>
          <a:p>
            <a:pPr lvl="1"/>
            <a:r>
              <a:rPr lang="en-US" b="1" dirty="0" smtClean="0"/>
              <a:t>Look at sense strands/mRNA</a:t>
            </a:r>
          </a:p>
          <a:p>
            <a:pPr lvl="1"/>
            <a:r>
              <a:rPr lang="en-US" b="1" dirty="0" smtClean="0"/>
              <a:t>Read from 5’ to 3’</a:t>
            </a:r>
          </a:p>
          <a:p>
            <a:pPr lvl="1"/>
            <a:r>
              <a:rPr lang="en-US" b="1" dirty="0" smtClean="0"/>
              <a:t>Universal code</a:t>
            </a:r>
          </a:p>
          <a:p>
            <a:pPr lvl="2"/>
            <a:r>
              <a:rPr lang="en-US" b="1" dirty="0" smtClean="0"/>
              <a:t>Striking that bacteria can make human polypeptide</a:t>
            </a:r>
          </a:p>
          <a:p>
            <a:pPr lvl="3"/>
            <a:r>
              <a:rPr lang="en-US" b="1" dirty="0" err="1" smtClean="0"/>
              <a:t>Protists</a:t>
            </a:r>
            <a:r>
              <a:rPr lang="en-US" b="1" dirty="0" smtClean="0"/>
              <a:t> and mitochondria are the fucker exceptions (spots of difference)</a:t>
            </a:r>
          </a:p>
          <a:p>
            <a:pPr lvl="2"/>
            <a:r>
              <a:rPr lang="en-US" b="1" dirty="0" smtClean="0"/>
              <a:t>Degenerate</a:t>
            </a:r>
          </a:p>
          <a:p>
            <a:pPr lvl="3"/>
            <a:r>
              <a:rPr lang="en-US" b="1" dirty="0" smtClean="0"/>
              <a:t>Redundant but not ambiguous</a:t>
            </a:r>
          </a:p>
          <a:p>
            <a:pPr lvl="4"/>
            <a:r>
              <a:rPr lang="en-US" b="1" dirty="0" smtClean="0"/>
              <a:t>Looks different </a:t>
            </a:r>
            <a:r>
              <a:rPr lang="en-US" b="1" dirty="0" err="1" smtClean="0"/>
              <a:t>doesn</a:t>
            </a:r>
            <a:r>
              <a:rPr lang="fr-FR" b="1" dirty="0" smtClean="0"/>
              <a:t>’</a:t>
            </a:r>
            <a:r>
              <a:rPr lang="en-US" b="1" dirty="0" smtClean="0"/>
              <a:t>t mean its different</a:t>
            </a:r>
          </a:p>
          <a:p>
            <a:pPr lvl="4"/>
            <a:r>
              <a:rPr lang="en-US" b="1" dirty="0" smtClean="0"/>
              <a:t>Codon is explicit</a:t>
            </a:r>
          </a:p>
          <a:p>
            <a:pPr lvl="2"/>
            <a:r>
              <a:rPr lang="en-US" b="1" dirty="0" smtClean="0"/>
              <a:t>64 codons, 3 stop, 61 amino acid encoding codons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0" y="1496483"/>
            <a:ext cx="5135459" cy="465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0" y="4522427"/>
            <a:ext cx="3503686" cy="2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4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971" y="2200237"/>
            <a:ext cx="3230562" cy="4105275"/>
          </a:xfrm>
        </p:spPr>
        <p:txBody>
          <a:bodyPr/>
          <a:lstStyle/>
          <a:p>
            <a:r>
              <a:rPr lang="en-US" dirty="0" smtClean="0"/>
              <a:t>WOBBLE RULES</a:t>
            </a:r>
          </a:p>
          <a:p>
            <a:r>
              <a:rPr lang="en-US" dirty="0" err="1" smtClean="0"/>
              <a:t>tRNA</a:t>
            </a:r>
            <a:r>
              <a:rPr lang="en-US" dirty="0" smtClean="0"/>
              <a:t> and mRNA not lined up because opposite partial charges are aligned weird</a:t>
            </a:r>
          </a:p>
          <a:p>
            <a:r>
              <a:rPr lang="en-US" dirty="0" smtClean="0"/>
              <a:t>IC IU IA GU</a:t>
            </a:r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0" y="1719225"/>
            <a:ext cx="3227580" cy="2533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163"/>
            <a:ext cx="2857500" cy="609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20" y="4252875"/>
            <a:ext cx="3227580" cy="2212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967" y="4487865"/>
            <a:ext cx="1333500" cy="15875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944533" y="4876801"/>
            <a:ext cx="254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78933" y="5504304"/>
            <a:ext cx="10104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52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2768"/>
            <a:ext cx="7433733" cy="49063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334" y="2200238"/>
            <a:ext cx="2116666" cy="386189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Ribosomes are protein builders made of proteins. A rudimentary ribosome came before protein.</a:t>
            </a:r>
          </a:p>
          <a:p>
            <a:r>
              <a:rPr lang="en-US" dirty="0" smtClean="0"/>
              <a:t>RNA body</a:t>
            </a:r>
          </a:p>
          <a:p>
            <a:pPr lvl="1"/>
            <a:r>
              <a:rPr lang="en-US" dirty="0" smtClean="0"/>
              <a:t>2/3 </a:t>
            </a:r>
            <a:r>
              <a:rPr lang="en-US" dirty="0" err="1" smtClean="0"/>
              <a:t>rna</a:t>
            </a:r>
            <a:r>
              <a:rPr lang="en-US" dirty="0" smtClean="0"/>
              <a:t> mass</a:t>
            </a:r>
          </a:p>
          <a:p>
            <a:pPr lvl="1"/>
            <a:r>
              <a:rPr lang="en-US" dirty="0" smtClean="0"/>
              <a:t>Proteins small and stabilize and </a:t>
            </a:r>
            <a:r>
              <a:rPr lang="en-US" dirty="0" err="1" smtClean="0"/>
              <a:t>incrase</a:t>
            </a:r>
            <a:r>
              <a:rPr lang="en-US" dirty="0" smtClean="0"/>
              <a:t> speed and accuracy in translation</a:t>
            </a:r>
          </a:p>
          <a:p>
            <a:pPr lvl="1"/>
            <a:r>
              <a:rPr lang="en-US" dirty="0" smtClean="0"/>
              <a:t>Shape from </a:t>
            </a:r>
            <a:r>
              <a:rPr lang="en-US" dirty="0" err="1" smtClean="0"/>
              <a:t>rna</a:t>
            </a:r>
            <a:r>
              <a:rPr lang="en-US" dirty="0" smtClean="0"/>
              <a:t> folding</a:t>
            </a:r>
          </a:p>
        </p:txBody>
      </p:sp>
    </p:spTree>
    <p:extLst>
      <p:ext uri="{BB962C8B-B14F-4D97-AF65-F5344CB8AC3E}">
        <p14:creationId xmlns:p14="http://schemas.microsoft.com/office/powerpoint/2010/main" val="389533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08" y="783490"/>
            <a:ext cx="8987692" cy="52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101" y="3056426"/>
            <a:ext cx="6180668" cy="3938343"/>
          </a:xfrm>
        </p:spPr>
        <p:txBody>
          <a:bodyPr/>
          <a:lstStyle/>
          <a:p>
            <a:r>
              <a:rPr lang="en-US" dirty="0" smtClean="0"/>
              <a:t>Shine </a:t>
            </a:r>
            <a:r>
              <a:rPr lang="en-US" dirty="0" err="1" smtClean="0"/>
              <a:t>dalgarono</a:t>
            </a:r>
            <a:r>
              <a:rPr lang="en-US" dirty="0" smtClean="0"/>
              <a:t>           </a:t>
            </a:r>
            <a:r>
              <a:rPr lang="en-US" dirty="0" err="1" smtClean="0"/>
              <a:t>Kozak</a:t>
            </a:r>
            <a:r>
              <a:rPr lang="en-US" dirty="0" smtClean="0"/>
              <a:t> sequence 40 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 f met                          methionine</a:t>
            </a:r>
          </a:p>
          <a:p>
            <a:endParaRPr lang="en-US" dirty="0" smtClean="0"/>
          </a:p>
          <a:p>
            <a:r>
              <a:rPr lang="en-US" dirty="0" smtClean="0"/>
              <a:t>IF EF RF                     </a:t>
            </a:r>
            <a:r>
              <a:rPr lang="en-US" dirty="0" err="1" smtClean="0"/>
              <a:t>eIFs</a:t>
            </a:r>
            <a:r>
              <a:rPr lang="en-US" dirty="0" smtClean="0"/>
              <a:t> </a:t>
            </a:r>
            <a:r>
              <a:rPr lang="en-US" dirty="0" err="1" smtClean="0"/>
              <a:t>eEfs</a:t>
            </a:r>
            <a:r>
              <a:rPr lang="en-US" dirty="0" smtClean="0"/>
              <a:t> </a:t>
            </a:r>
            <a:r>
              <a:rPr lang="en-US" dirty="0" err="1" smtClean="0"/>
              <a:t>eRFS</a:t>
            </a:r>
            <a:endParaRPr lang="en-US" dirty="0" smtClean="0"/>
          </a:p>
          <a:p>
            <a:r>
              <a:rPr lang="en-US" dirty="0" smtClean="0"/>
              <a:t>30s +50s=&gt;70S          40S+60S=&gt;</a:t>
            </a:r>
          </a:p>
          <a:p>
            <a:r>
              <a:rPr lang="en-US" dirty="0" smtClean="0"/>
              <a:t>16S base pair to SD	40S binds to 5’ cap</a:t>
            </a:r>
          </a:p>
        </p:txBody>
      </p:sp>
    </p:spTree>
    <p:extLst>
      <p:ext uri="{BB962C8B-B14F-4D97-AF65-F5344CB8AC3E}">
        <p14:creationId xmlns:p14="http://schemas.microsoft.com/office/powerpoint/2010/main" val="101029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0268" y="2020888"/>
            <a:ext cx="4125334" cy="410527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Beadle and Tatum</a:t>
            </a:r>
          </a:p>
          <a:p>
            <a:pPr lvl="1"/>
            <a:r>
              <a:rPr lang="en-US" dirty="0" smtClean="0"/>
              <a:t>Genotype-&gt;Enzyme-&gt;steps in biochemical pathway (metabolism)-&gt;phenotypes</a:t>
            </a:r>
          </a:p>
          <a:p>
            <a:pPr lvl="1"/>
            <a:r>
              <a:rPr lang="en-US" dirty="0" smtClean="0"/>
              <a:t>One gene one enzyme</a:t>
            </a:r>
          </a:p>
          <a:p>
            <a:r>
              <a:rPr lang="en-US" dirty="0" err="1" smtClean="0"/>
              <a:t>Garrod</a:t>
            </a:r>
            <a:r>
              <a:rPr lang="en-US" dirty="0" smtClean="0"/>
              <a:t> (genotype-&gt;metabolism-&gt;</a:t>
            </a:r>
            <a:r>
              <a:rPr lang="en-US" dirty="0" err="1" smtClean="0"/>
              <a:t>pheno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Genetic diseases are inborn errors of metabolism</a:t>
            </a:r>
          </a:p>
          <a:p>
            <a:pPr lvl="1"/>
            <a:r>
              <a:rPr lang="en-US" dirty="0" smtClean="0"/>
              <a:t>Block in the pathway (PKU)</a:t>
            </a:r>
          </a:p>
          <a:p>
            <a:pPr lvl="2"/>
            <a:r>
              <a:rPr lang="en-US" dirty="0" smtClean="0"/>
              <a:t>Lack of product (malnutrition) OR too much of substrate (neurological disorder)</a:t>
            </a:r>
          </a:p>
          <a:p>
            <a:pPr lvl="0"/>
            <a:r>
              <a:rPr lang="en-US" b="1" dirty="0" err="1"/>
              <a:t>alkaptonuria</a:t>
            </a:r>
            <a:r>
              <a:rPr lang="en-US" dirty="0"/>
              <a:t> (black urine)</a:t>
            </a:r>
          </a:p>
          <a:p>
            <a:pPr lvl="1"/>
            <a:r>
              <a:rPr lang="en-US" dirty="0"/>
              <a:t>The real problem with black urine disease is not the urine it is the joint pain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homogentisic</a:t>
            </a:r>
            <a:r>
              <a:rPr lang="en-US" dirty="0" smtClean="0"/>
              <a:t> acid excretes black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8" y="1731963"/>
            <a:ext cx="4013200" cy="439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8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69" y="2020888"/>
            <a:ext cx="8219294" cy="41052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Beadle and Tatum “one gene one enzyme”</a:t>
            </a:r>
          </a:p>
          <a:p>
            <a:pPr lvl="1"/>
            <a:r>
              <a:rPr lang="en-US" b="1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Alternative splicing- one gene encodes multiple peptides</a:t>
            </a:r>
          </a:p>
          <a:p>
            <a:pPr lvl="1"/>
            <a:r>
              <a:rPr lang="en-US" b="1" dirty="0" err="1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Multisubunit</a:t>
            </a:r>
            <a:r>
              <a:rPr lang="en-US" b="1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proteins include products of different genes</a:t>
            </a:r>
          </a:p>
          <a:p>
            <a:pPr lvl="2"/>
            <a:r>
              <a:rPr lang="en-US" b="1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Hemoglobin </a:t>
            </a:r>
            <a:r>
              <a:rPr lang="en-US" b="1" dirty="0" err="1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heterotetromer</a:t>
            </a:r>
            <a:r>
              <a:rPr lang="en-US" b="1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different subunit products of different genes</a:t>
            </a:r>
          </a:p>
          <a:p>
            <a:pPr lvl="1"/>
            <a:r>
              <a:rPr lang="en-US" b="1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Proteins that aren’t enzyme</a:t>
            </a:r>
          </a:p>
          <a:p>
            <a:pPr lvl="1"/>
            <a:r>
              <a:rPr lang="en-US" b="1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Genes that are non encoding RNAs</a:t>
            </a:r>
            <a:r>
              <a:rPr lang="en-US" b="1" dirty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 </a:t>
            </a:r>
            <a:r>
              <a:rPr lang="en-US" b="1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(</a:t>
            </a:r>
            <a:r>
              <a:rPr lang="en-US" b="1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tRNA</a:t>
            </a:r>
            <a:r>
              <a:rPr lang="en-US" b="1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, </a:t>
            </a:r>
            <a:r>
              <a:rPr lang="en-US" b="1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snRNA</a:t>
            </a:r>
            <a:r>
              <a:rPr lang="en-US" b="1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, </a:t>
            </a:r>
            <a:r>
              <a:rPr lang="en-US" b="1" dirty="0" err="1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etc</a:t>
            </a:r>
            <a:r>
              <a:rPr lang="en-US" b="1" dirty="0" smtClean="0">
                <a:effectLst>
                  <a:glow rad="101600">
                    <a:srgbClr val="FF0000">
                      <a:alpha val="75000"/>
                    </a:srgbClr>
                  </a:glow>
                </a:effectLst>
              </a:rPr>
              <a:t>) </a:t>
            </a:r>
          </a:p>
          <a:p>
            <a:r>
              <a:rPr lang="en-US" b="1" dirty="0" smtClean="0"/>
              <a:t>One gene one polypeptide</a:t>
            </a:r>
          </a:p>
          <a:p>
            <a:pPr lvl="1"/>
            <a:r>
              <a:rPr lang="en-US" b="1" dirty="0" smtClean="0"/>
              <a:t>Solves proteins that aren’t enzymes</a:t>
            </a:r>
          </a:p>
          <a:p>
            <a:pPr lvl="1"/>
            <a:r>
              <a:rPr lang="en-US" b="1" dirty="0" smtClean="0"/>
              <a:t>Solves multi subunit protein products of different genes</a:t>
            </a:r>
          </a:p>
          <a:p>
            <a:pPr lvl="1"/>
            <a:r>
              <a:rPr lang="en-US" b="1" dirty="0" smtClean="0"/>
              <a:t>Did not solve alternate splicing or non encoding RNAs</a:t>
            </a:r>
          </a:p>
          <a:p>
            <a:r>
              <a:rPr lang="en-US" b="1" dirty="0" smtClean="0"/>
              <a:t>One gene encodes one or more polypeptide or non encoding RNA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2135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2020888"/>
            <a:ext cx="7816802" cy="4105275"/>
          </a:xfrm>
          <a:solidFill>
            <a:srgbClr val="FFFFFF"/>
          </a:solidFill>
        </p:spPr>
        <p:txBody>
          <a:bodyPr/>
          <a:lstStyle/>
          <a:p>
            <a:pPr lvl="0"/>
            <a:r>
              <a:rPr lang="en-US" dirty="0"/>
              <a:t>Adenine and thymine – 2 bonds</a:t>
            </a:r>
          </a:p>
          <a:p>
            <a:pPr lvl="1"/>
            <a:r>
              <a:rPr lang="en-US" dirty="0"/>
              <a:t>BECAUSE no partial positive because hydrogen has no charge on adenine</a:t>
            </a:r>
          </a:p>
          <a:p>
            <a:pPr lvl="0"/>
            <a:r>
              <a:rPr lang="en-US" dirty="0"/>
              <a:t>Cytosine and guanine – 3 bonds</a:t>
            </a:r>
          </a:p>
          <a:p>
            <a:r>
              <a:rPr lang="en-US" dirty="0"/>
              <a:t>Antiparallel- 5’ to 3’ are opposite in two strands</a:t>
            </a:r>
          </a:p>
          <a:p>
            <a:r>
              <a:rPr lang="en-US" dirty="0" smtClean="0"/>
              <a:t>Protein binds in the grooves </a:t>
            </a:r>
          </a:p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ecause that</a:t>
            </a:r>
            <a:r>
              <a:rPr lang="fr-FR" dirty="0" smtClean="0"/>
              <a:t>’</a:t>
            </a:r>
            <a:r>
              <a:rPr lang="en-US" dirty="0" smtClean="0"/>
              <a:t>s where the </a:t>
            </a:r>
          </a:p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ases are.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697" y="4388007"/>
            <a:ext cx="4787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3092" y="1975909"/>
            <a:ext cx="3160135" cy="4105275"/>
          </a:xfrm>
        </p:spPr>
        <p:txBody>
          <a:bodyPr>
            <a:normAutofit/>
          </a:bodyPr>
          <a:lstStyle/>
          <a:p>
            <a:r>
              <a:rPr lang="en-US" b="1" dirty="0" smtClean="0"/>
              <a:t>Post Translational Modifications</a:t>
            </a:r>
          </a:p>
          <a:p>
            <a:pPr lvl="1"/>
            <a:r>
              <a:rPr lang="en-US" b="1" dirty="0" smtClean="0"/>
              <a:t>1. removal of 1 or more </a:t>
            </a:r>
            <a:r>
              <a:rPr lang="en-US" b="1" dirty="0" err="1" smtClean="0"/>
              <a:t>aa</a:t>
            </a:r>
            <a:r>
              <a:rPr lang="en-US" b="1" dirty="0" smtClean="0"/>
              <a:t> (met) from the amino end</a:t>
            </a:r>
          </a:p>
          <a:p>
            <a:pPr lvl="1"/>
            <a:r>
              <a:rPr lang="en-US" b="1" dirty="0" smtClean="0"/>
              <a:t>2. Addition of non protein compounds  (i.e. carbohydrates cant be translated)</a:t>
            </a:r>
          </a:p>
          <a:p>
            <a:pPr lvl="1"/>
            <a:r>
              <a:rPr lang="en-US" b="1" dirty="0" smtClean="0"/>
              <a:t>3. removal of interior stretches- protein splicing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-1" b="40509"/>
          <a:stretch/>
        </p:blipFill>
        <p:spPr>
          <a:xfrm>
            <a:off x="7151761" y="370501"/>
            <a:ext cx="2450954" cy="12022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63966" y="1572768"/>
            <a:ext cx="4125334" cy="5010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5813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/>
              <a:t>Initiation</a:t>
            </a:r>
          </a:p>
          <a:p>
            <a:pPr lvl="1"/>
            <a:r>
              <a:rPr lang="en-US" dirty="0" smtClean="0"/>
              <a:t>IF binds to Shine </a:t>
            </a:r>
            <a:r>
              <a:rPr lang="en-US" dirty="0" err="1" smtClean="0"/>
              <a:t>Dalgarno</a:t>
            </a:r>
            <a:endParaRPr lang="en-US" dirty="0" smtClean="0"/>
          </a:p>
          <a:p>
            <a:pPr lvl="2"/>
            <a:r>
              <a:rPr lang="en-US" sz="1600" dirty="0" smtClean="0"/>
              <a:t>If1 (a site) +if3 on 16s 30s subunit</a:t>
            </a:r>
          </a:p>
          <a:p>
            <a:pPr lvl="2"/>
            <a:r>
              <a:rPr lang="en-US" sz="1600" dirty="0" smtClean="0"/>
              <a:t>If2 on GTP with n f met</a:t>
            </a:r>
          </a:p>
          <a:p>
            <a:pPr lvl="1"/>
            <a:r>
              <a:rPr lang="en-US" dirty="0" smtClean="0"/>
              <a:t>GTP=&gt;GDP, </a:t>
            </a:r>
            <a:r>
              <a:rPr lang="en-US" dirty="0" err="1" smtClean="0"/>
              <a:t>trna</a:t>
            </a:r>
            <a:r>
              <a:rPr lang="en-US" dirty="0" smtClean="0"/>
              <a:t> shape change</a:t>
            </a:r>
          </a:p>
          <a:p>
            <a:pPr lvl="1"/>
            <a:r>
              <a:rPr lang="en-US" dirty="0" smtClean="0"/>
              <a:t>Allowing 50S to bind (if binds and dissociates)</a:t>
            </a:r>
          </a:p>
          <a:p>
            <a:r>
              <a:rPr lang="en-US" b="1" u="sng" dirty="0" smtClean="0"/>
              <a:t>Elongation</a:t>
            </a:r>
          </a:p>
          <a:p>
            <a:pPr lvl="1"/>
            <a:r>
              <a:rPr lang="en-US" dirty="0" smtClean="0"/>
              <a:t>P site- </a:t>
            </a:r>
            <a:r>
              <a:rPr lang="en-US" dirty="0" err="1" smtClean="0"/>
              <a:t>peptidyl</a:t>
            </a:r>
            <a:r>
              <a:rPr lang="en-US" dirty="0" smtClean="0"/>
              <a:t> site</a:t>
            </a:r>
          </a:p>
          <a:p>
            <a:pPr lvl="1"/>
            <a:r>
              <a:rPr lang="en-US" dirty="0" smtClean="0"/>
              <a:t>A site- amino acyl site</a:t>
            </a:r>
          </a:p>
          <a:p>
            <a:pPr lvl="1"/>
            <a:r>
              <a:rPr lang="en-US" dirty="0" smtClean="0"/>
              <a:t>Cycle- series of steps then steps repeated</a:t>
            </a:r>
          </a:p>
          <a:p>
            <a:pPr lvl="1"/>
            <a:r>
              <a:rPr lang="en-US" dirty="0" smtClean="0"/>
              <a:t>Diffusion </a:t>
            </a:r>
            <a:r>
              <a:rPr lang="en-US" dirty="0" err="1" smtClean="0"/>
              <a:t>Ef</a:t>
            </a:r>
            <a:r>
              <a:rPr lang="en-US" dirty="0" smtClean="0"/>
              <a:t>-TU</a:t>
            </a:r>
          </a:p>
          <a:p>
            <a:pPr lvl="1"/>
            <a:r>
              <a:rPr lang="en-US" b="1" dirty="0"/>
              <a:t>Translocation-EF-G GTP cleaves GTP to move ribosome </a:t>
            </a:r>
            <a:endParaRPr lang="en-US" dirty="0" smtClean="0"/>
          </a:p>
          <a:p>
            <a:r>
              <a:rPr lang="en-US" b="1" u="sng" dirty="0" smtClean="0"/>
              <a:t>Termination</a:t>
            </a:r>
          </a:p>
          <a:p>
            <a:pPr lvl="1"/>
            <a:r>
              <a:rPr lang="en-US" dirty="0" smtClean="0"/>
              <a:t>Release factors</a:t>
            </a:r>
          </a:p>
          <a:p>
            <a:pPr lvl="2"/>
            <a:r>
              <a:rPr lang="en-US" dirty="0" smtClean="0"/>
              <a:t>RF1- molecular mimicry of </a:t>
            </a:r>
            <a:r>
              <a:rPr lang="en-US" dirty="0" err="1" smtClean="0"/>
              <a:t>tRNA</a:t>
            </a:r>
            <a:r>
              <a:rPr lang="en-US" dirty="0" smtClean="0"/>
              <a:t> recognizes stop codon</a:t>
            </a:r>
          </a:p>
          <a:p>
            <a:pPr lvl="2"/>
            <a:r>
              <a:rPr lang="en-US" dirty="0" smtClean="0"/>
              <a:t>RF3- takes place of IF2, helps subunit repel and come apart</a:t>
            </a:r>
          </a:p>
          <a:p>
            <a:pPr lvl="2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4" y="2440517"/>
            <a:ext cx="1822271" cy="11980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300" y="3669979"/>
            <a:ext cx="1857500" cy="15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3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14716"/>
            <a:ext cx="9144001" cy="6872716"/>
          </a:xfrm>
          <a:prstGeom prst="rect">
            <a:avLst/>
          </a:prstGeom>
          <a:gradFill>
            <a:gsLst>
              <a:gs pos="0">
                <a:srgbClr val="FF6600">
                  <a:alpha val="44000"/>
                </a:srgbClr>
              </a:gs>
              <a:gs pos="33000">
                <a:srgbClr val="FF6600">
                  <a:alpha val="57000"/>
                </a:srgbClr>
              </a:gs>
              <a:gs pos="67000">
                <a:srgbClr val="FF6600">
                  <a:alpha val="97000"/>
                </a:srgbClr>
              </a:gs>
              <a:gs pos="95000">
                <a:srgbClr val="FF66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1083" y="1572768"/>
            <a:ext cx="8080957" cy="367253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urveDown">
              <a:avLst/>
            </a:prstTxWarp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Mutation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76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mutation?</a:t>
            </a:r>
          </a:p>
          <a:p>
            <a:pPr lvl="1"/>
            <a:r>
              <a:rPr lang="en-US" dirty="0" smtClean="0"/>
              <a:t>A heritable change in the genetic material</a:t>
            </a:r>
          </a:p>
          <a:p>
            <a:pPr lvl="2"/>
            <a:r>
              <a:rPr lang="en-US" dirty="0" smtClean="0"/>
              <a:t>Heritable change is </a:t>
            </a:r>
            <a:r>
              <a:rPr lang="en-US" dirty="0" err="1" smtClean="0"/>
              <a:t>copyable</a:t>
            </a:r>
            <a:r>
              <a:rPr lang="en-US" dirty="0" smtClean="0"/>
              <a:t> changes in new strand</a:t>
            </a:r>
          </a:p>
          <a:p>
            <a:pPr lvl="2"/>
            <a:r>
              <a:rPr lang="en-US" dirty="0" smtClean="0"/>
              <a:t>Genetic material is DNA but can be RNA aka viruses (not for us)</a:t>
            </a:r>
            <a:endParaRPr lang="en-US" dirty="0"/>
          </a:p>
          <a:p>
            <a:r>
              <a:rPr lang="en-US" dirty="0" smtClean="0"/>
              <a:t>What is a point mutation?</a:t>
            </a:r>
          </a:p>
          <a:p>
            <a:pPr lvl="1"/>
            <a:r>
              <a:rPr lang="en-US" dirty="0" smtClean="0"/>
              <a:t>Alteration in one nucleotide or one base pair in the genetic material</a:t>
            </a:r>
          </a:p>
          <a:p>
            <a:pPr lvl="2"/>
            <a:r>
              <a:rPr lang="en-US" dirty="0" err="1" smtClean="0"/>
              <a:t>Substitutio</a:t>
            </a:r>
            <a:r>
              <a:rPr lang="en-US" dirty="0" smtClean="0"/>
              <a:t> ALWAYS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Transition</a:t>
            </a:r>
            <a:r>
              <a:rPr lang="en-US" dirty="0" smtClean="0"/>
              <a:t> </a:t>
            </a:r>
            <a:r>
              <a:rPr lang="en-US" dirty="0" err="1" smtClean="0"/>
              <a:t>puRine</a:t>
            </a:r>
            <a:r>
              <a:rPr lang="en-US" dirty="0" smtClean="0"/>
              <a:t> or </a:t>
            </a:r>
            <a:r>
              <a:rPr lang="en-US" dirty="0" err="1" smtClean="0"/>
              <a:t>pYramdine</a:t>
            </a:r>
            <a:endParaRPr lang="en-US" dirty="0" smtClean="0"/>
          </a:p>
          <a:p>
            <a:pPr lvl="3"/>
            <a:r>
              <a:rPr lang="en-US" dirty="0" err="1" smtClean="0">
                <a:solidFill>
                  <a:srgbClr val="FF0000"/>
                </a:solidFill>
              </a:rPr>
              <a:t>Transvergence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R&lt;-&gt;Y</a:t>
            </a:r>
          </a:p>
          <a:p>
            <a:pPr lvl="2"/>
            <a:r>
              <a:rPr lang="en-US" dirty="0" smtClean="0"/>
              <a:t>Deletion + Insertion  can be point</a:t>
            </a:r>
          </a:p>
          <a:p>
            <a:pPr lvl="2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" y="2020889"/>
            <a:ext cx="2762082" cy="38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0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0" y="2020888"/>
            <a:ext cx="4057602" cy="4105275"/>
          </a:xfrm>
        </p:spPr>
        <p:txBody>
          <a:bodyPr>
            <a:normAutofit/>
          </a:bodyPr>
          <a:lstStyle/>
          <a:p>
            <a:r>
              <a:rPr lang="en-US" dirty="0" smtClean="0"/>
              <a:t>Mutation in a </a:t>
            </a:r>
            <a:r>
              <a:rPr lang="en-US" dirty="0" err="1" smtClean="0"/>
              <a:t>chomosomal</a:t>
            </a:r>
            <a:r>
              <a:rPr lang="en-US" dirty="0" smtClean="0"/>
              <a:t> level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Inversion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Translocation</a:t>
            </a:r>
          </a:p>
          <a:p>
            <a:pPr lvl="2"/>
            <a:r>
              <a:rPr lang="en-US" dirty="0" smtClean="0"/>
              <a:t>Problems happen during </a:t>
            </a:r>
            <a:r>
              <a:rPr lang="en-US" dirty="0" err="1" smtClean="0"/>
              <a:t>meisois</a:t>
            </a:r>
            <a:r>
              <a:rPr lang="en-US" dirty="0" smtClean="0"/>
              <a:t> via crossing over</a:t>
            </a:r>
          </a:p>
          <a:p>
            <a:pPr lvl="1"/>
            <a:r>
              <a:rPr lang="en-US" dirty="0" smtClean="0"/>
              <a:t>You only see mutations after replication</a:t>
            </a:r>
          </a:p>
          <a:p>
            <a:pPr lvl="1"/>
            <a:r>
              <a:rPr lang="en-US" dirty="0" smtClean="0"/>
              <a:t>3 billion base pairs in each </a:t>
            </a:r>
            <a:r>
              <a:rPr lang="en-US" dirty="0" err="1" smtClean="0"/>
              <a:t>ploid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8" y="2890715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63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808" y="1962273"/>
            <a:ext cx="5418115" cy="436818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Same sense mutation</a:t>
            </a:r>
          </a:p>
          <a:p>
            <a:pPr lvl="1"/>
            <a:r>
              <a:rPr lang="en-US" dirty="0" smtClean="0"/>
              <a:t>changes a codon encoding an amino acid into a codon encoding the same amino acid</a:t>
            </a:r>
          </a:p>
          <a:p>
            <a:pPr lvl="1"/>
            <a:r>
              <a:rPr lang="en-US" dirty="0" smtClean="0"/>
              <a:t>No effect on function</a:t>
            </a:r>
          </a:p>
          <a:p>
            <a:r>
              <a:rPr lang="en-US" b="1" dirty="0" err="1" smtClean="0"/>
              <a:t>Mis</a:t>
            </a:r>
            <a:r>
              <a:rPr lang="en-US" b="1" dirty="0" smtClean="0"/>
              <a:t> sense mutation</a:t>
            </a:r>
          </a:p>
          <a:p>
            <a:pPr lvl="1"/>
            <a:r>
              <a:rPr lang="en-US" dirty="0" smtClean="0"/>
              <a:t>Changes a codon encoding an amino acid into a codon encoding a different amino acid</a:t>
            </a:r>
          </a:p>
          <a:p>
            <a:pPr lvl="2"/>
            <a:r>
              <a:rPr lang="en-US" dirty="0" smtClean="0"/>
              <a:t>May have no effect, may render it </a:t>
            </a:r>
            <a:r>
              <a:rPr lang="en-US" dirty="0" err="1" smtClean="0"/>
              <a:t>unfunctional</a:t>
            </a:r>
            <a:r>
              <a:rPr lang="en-US" dirty="0" smtClean="0"/>
              <a:t> (based on similar different properties, location based on its function)</a:t>
            </a:r>
          </a:p>
          <a:p>
            <a:r>
              <a:rPr lang="en-US" b="1" dirty="0" smtClean="0"/>
              <a:t>Non sense mutation</a:t>
            </a:r>
          </a:p>
          <a:p>
            <a:pPr lvl="1"/>
            <a:r>
              <a:rPr lang="en-US" dirty="0" smtClean="0"/>
              <a:t>Codon with an amino acid into a stop codon</a:t>
            </a:r>
          </a:p>
          <a:p>
            <a:pPr lvl="1"/>
            <a:r>
              <a:rPr lang="en-US" dirty="0" smtClean="0"/>
              <a:t>nonfunctional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76" y="619027"/>
            <a:ext cx="3622492" cy="3633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2923" y="4428717"/>
            <a:ext cx="31119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Reading frame changes when not a multiple of three, it is in the intron, or in the </a:t>
            </a:r>
            <a:r>
              <a:rPr lang="en-US" dirty="0" err="1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untranslated</a:t>
            </a:r>
            <a:r>
              <a:rPr lang="en-US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region because has to be part of reading frame. (may affect protein not reading frame)</a:t>
            </a:r>
            <a:endParaRPr lang="en-US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2071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4808" y="2732617"/>
            <a:ext cx="1404549" cy="15202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154" y="1962273"/>
            <a:ext cx="3810000" cy="4368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Mutant sequence</a:t>
            </a:r>
            <a:r>
              <a:rPr lang="en-US" dirty="0" smtClean="0"/>
              <a:t>- rare and nonfunctional</a:t>
            </a:r>
          </a:p>
          <a:p>
            <a:pPr marL="0" indent="0">
              <a:buNone/>
            </a:pPr>
            <a:r>
              <a:rPr lang="en-US" dirty="0" smtClean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Wild type</a:t>
            </a:r>
            <a:r>
              <a:rPr lang="en-US" dirty="0" smtClean="0"/>
              <a:t>- common and functional</a:t>
            </a:r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7208" y="2114673"/>
            <a:ext cx="5418115" cy="43681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5813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TCG (</a:t>
            </a:r>
            <a:r>
              <a:rPr lang="en-US" b="1" dirty="0" err="1" smtClean="0"/>
              <a:t>ser</a:t>
            </a:r>
            <a:r>
              <a:rPr lang="en-US" b="1" dirty="0" smtClean="0"/>
              <a:t>) -&gt; TAG (stop)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Forward sequence</a:t>
            </a:r>
          </a:p>
          <a:p>
            <a:pPr lvl="2"/>
            <a:r>
              <a:rPr lang="en-US" dirty="0" smtClean="0"/>
              <a:t>Wild type to mutant sequence</a:t>
            </a:r>
          </a:p>
          <a:p>
            <a:r>
              <a:rPr lang="en-US" b="1" dirty="0" smtClean="0"/>
              <a:t>TAG (stop) -&gt;TCG (</a:t>
            </a:r>
            <a:r>
              <a:rPr lang="en-US" b="1" dirty="0" err="1" smtClean="0"/>
              <a:t>ser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TAG(stop)-&gt;TGG (</a:t>
            </a:r>
            <a:r>
              <a:rPr lang="en-US" b="1" dirty="0" err="1" smtClean="0"/>
              <a:t>trp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Reversion</a:t>
            </a:r>
          </a:p>
          <a:p>
            <a:pPr lvl="2"/>
            <a:r>
              <a:rPr lang="en-US" dirty="0" smtClean="0"/>
              <a:t>Mutant sequence to wild type </a:t>
            </a:r>
          </a:p>
          <a:p>
            <a:pPr marL="457200" lvl="2" indent="0">
              <a:buFont typeface="Wingdings" pitchFamily="2" charset="2"/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Reversion is proofreading</a:t>
            </a:r>
          </a:p>
          <a:p>
            <a:r>
              <a:rPr lang="en-US" dirty="0" smtClean="0"/>
              <a:t>Happens all the time in bacteria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620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685800"/>
            <a:ext cx="4948238" cy="886968"/>
          </a:xfrm>
        </p:spPr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3067" y="2020888"/>
            <a:ext cx="3312534" cy="4105275"/>
          </a:xfrm>
        </p:spPr>
        <p:txBody>
          <a:bodyPr/>
          <a:lstStyle/>
          <a:p>
            <a:r>
              <a:rPr lang="en-US" dirty="0" smtClean="0"/>
              <a:t>Starts: Origin of replication</a:t>
            </a:r>
          </a:p>
          <a:p>
            <a:pPr lvl="1"/>
            <a:r>
              <a:rPr lang="en-US" b="1" dirty="0" smtClean="0"/>
              <a:t>DNA A box</a:t>
            </a:r>
            <a:r>
              <a:rPr lang="en-US" dirty="0" smtClean="0"/>
              <a:t>: binding site recognized by DNA </a:t>
            </a:r>
            <a:r>
              <a:rPr lang="en-US" b="1" u="sng" dirty="0" smtClean="0"/>
              <a:t>binding protein</a:t>
            </a:r>
            <a:r>
              <a:rPr lang="en-US" b="1" dirty="0" smtClean="0"/>
              <a:t> </a:t>
            </a:r>
            <a:r>
              <a:rPr lang="en-US" b="1" dirty="0" err="1" smtClean="0"/>
              <a:t>DNAa</a:t>
            </a:r>
            <a:endParaRPr lang="en-US" b="1" dirty="0"/>
          </a:p>
          <a:p>
            <a:pPr marL="457200" lvl="2" indent="0">
              <a:buNone/>
            </a:pPr>
            <a:r>
              <a:rPr lang="en-US" b="1" dirty="0" smtClean="0"/>
              <a:t>AT rich region</a:t>
            </a:r>
            <a:r>
              <a:rPr lang="en-US" dirty="0" smtClean="0"/>
              <a:t>- easily </a:t>
            </a:r>
            <a:r>
              <a:rPr lang="en-US" dirty="0" err="1" smtClean="0"/>
              <a:t>meltable</a:t>
            </a:r>
            <a:endParaRPr lang="en-US" dirty="0" smtClean="0"/>
          </a:p>
          <a:p>
            <a:r>
              <a:rPr lang="en-US" dirty="0" err="1" smtClean="0"/>
              <a:t>DNAa</a:t>
            </a:r>
            <a:r>
              <a:rPr lang="en-US" dirty="0" smtClean="0"/>
              <a:t> binding proteins cause the AT rich region to open up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2" y="2020888"/>
            <a:ext cx="4705202" cy="241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12" y="4436533"/>
            <a:ext cx="3204422" cy="2013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2794000" y="3462866"/>
            <a:ext cx="2743200" cy="19473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794000" y="3920066"/>
            <a:ext cx="2743200" cy="19473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3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9467" y="2590800"/>
            <a:ext cx="2082800" cy="15751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80" y="1720621"/>
            <a:ext cx="2875277" cy="179110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29000" y="685800"/>
            <a:ext cx="4948238" cy="8869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Replication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6000" y="3890852"/>
            <a:ext cx="3312534" cy="1330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5813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Helicase opens up bubble even further.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8850" y1="74479" x2="58850" y2="74479"/>
                        <a14:foregroundMark x1="23451" y1="56250" x2="23451" y2="56250"/>
                        <a14:foregroundMark x1="15929" y1="40104" x2="15929" y2="40104"/>
                        <a14:foregroundMark x1="95133" y1="35938" x2="95133" y2="35938"/>
                        <a14:foregroundMark x1="94690" y1="91146" x2="94690" y2="91146"/>
                        <a14:foregroundMark x1="69912" y1="8333" x2="69912" y2="8333"/>
                        <a14:foregroundMark x1="9292" y1="19271" x2="9292" y2="19271"/>
                        <a14:foregroundMark x1="5310" y1="69271" x2="5310" y2="69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" y="1744455"/>
            <a:ext cx="2389635" cy="1642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Arrow Connector 6"/>
          <p:cNvCxnSpPr/>
          <p:nvPr/>
        </p:nvCxnSpPr>
        <p:spPr>
          <a:xfrm>
            <a:off x="1492836" y="2590800"/>
            <a:ext cx="2469564" cy="372118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746335" y="2328633"/>
            <a:ext cx="1993290" cy="63428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798" y="1598266"/>
            <a:ext cx="3316272" cy="2071095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128534" y="3738209"/>
            <a:ext cx="4248704" cy="2967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5813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SSBP stabilizes bubble</a:t>
            </a:r>
          </a:p>
          <a:p>
            <a:r>
              <a:rPr lang="en-US" dirty="0" smtClean="0"/>
              <a:t>Topoisomerase relieves supercoiling of DNA by unwinding strands.</a:t>
            </a:r>
          </a:p>
          <a:p>
            <a:pPr lvl="1"/>
            <a:r>
              <a:rPr lang="en-US" dirty="0" smtClean="0"/>
              <a:t>Type 1 breaks in </a:t>
            </a:r>
            <a:r>
              <a:rPr lang="en-US" dirty="0" err="1" smtClean="0"/>
              <a:t>phosphodiester</a:t>
            </a:r>
            <a:r>
              <a:rPr lang="en-US" dirty="0" smtClean="0"/>
              <a:t> bond</a:t>
            </a:r>
          </a:p>
          <a:p>
            <a:pPr lvl="2"/>
            <a:r>
              <a:rPr lang="en-US" dirty="0" smtClean="0"/>
              <a:t>Broken strand now rotates around attached strand</a:t>
            </a:r>
          </a:p>
          <a:p>
            <a:pPr lvl="1"/>
            <a:r>
              <a:rPr lang="en-US" dirty="0" smtClean="0"/>
              <a:t>Type 2 reforms bond</a:t>
            </a:r>
          </a:p>
          <a:p>
            <a:pPr lvl="2"/>
            <a:r>
              <a:rPr lang="en-US" dirty="0" smtClean="0"/>
              <a:t>Reforms </a:t>
            </a:r>
            <a:r>
              <a:rPr lang="en-US" dirty="0" err="1" smtClean="0"/>
              <a:t>phosphodiester</a:t>
            </a:r>
            <a:r>
              <a:rPr lang="en-US" dirty="0" smtClean="0"/>
              <a:t> bond breaks bond in both strands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8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0" y="685800"/>
            <a:ext cx="4948238" cy="886968"/>
          </a:xfrm>
          <a:prstGeom prst="ellipse">
            <a:avLst/>
          </a:prstGeom>
        </p:spPr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63067" y="2020888"/>
            <a:ext cx="3312534" cy="41052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DNA </a:t>
            </a:r>
            <a:r>
              <a:rPr lang="en-US" dirty="0" err="1" smtClean="0">
                <a:solidFill>
                  <a:srgbClr val="FF0000"/>
                </a:solidFill>
              </a:rPr>
              <a:t>Primase</a:t>
            </a:r>
            <a:r>
              <a:rPr lang="en-US" dirty="0" smtClean="0"/>
              <a:t>, enzyme (to fork)</a:t>
            </a:r>
          </a:p>
          <a:p>
            <a:pPr lvl="1"/>
            <a:r>
              <a:rPr lang="en-US" dirty="0" smtClean="0"/>
              <a:t>Synthesizes </a:t>
            </a:r>
            <a:r>
              <a:rPr lang="en-US" dirty="0" err="1" smtClean="0">
                <a:solidFill>
                  <a:srgbClr val="FF0000"/>
                </a:solidFill>
              </a:rPr>
              <a:t>rna</a:t>
            </a:r>
            <a:r>
              <a:rPr lang="en-US" dirty="0" smtClean="0">
                <a:solidFill>
                  <a:srgbClr val="FF0000"/>
                </a:solidFill>
              </a:rPr>
              <a:t> primer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DNA polymerase </a:t>
            </a:r>
            <a:r>
              <a:rPr lang="en-US" dirty="0" smtClean="0"/>
              <a:t>elongates primer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DNA Polymerase III extends primer from 5’ to 3’ ( to fork)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6" y="2744597"/>
            <a:ext cx="1200001" cy="129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66" y="1824566"/>
            <a:ext cx="2044700" cy="24765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66800" y="2744597"/>
            <a:ext cx="4148670" cy="7267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758166" y="2245357"/>
            <a:ext cx="23049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99" y="4330699"/>
            <a:ext cx="3848100" cy="24765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811867" y="5664729"/>
            <a:ext cx="340634" cy="474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91434" y="4673597"/>
            <a:ext cx="340634" cy="474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758166" y="4436531"/>
            <a:ext cx="340634" cy="474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400699" y="5427662"/>
            <a:ext cx="340634" cy="474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064833" y="5020730"/>
            <a:ext cx="1693333" cy="423862"/>
          </a:xfrm>
          <a:prstGeom prst="straightConnector1">
            <a:avLst/>
          </a:prstGeom>
          <a:ln>
            <a:solidFill>
              <a:srgbClr val="3A0000"/>
            </a:solidFill>
            <a:tailEnd type="arrow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152501" y="5293257"/>
            <a:ext cx="1610635" cy="371472"/>
          </a:xfrm>
          <a:prstGeom prst="straightConnector1">
            <a:avLst/>
          </a:prstGeom>
          <a:ln>
            <a:solidFill>
              <a:srgbClr val="3A0000"/>
            </a:solidFill>
            <a:tailEnd type="arrow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114801" y="5147730"/>
            <a:ext cx="1100669" cy="2968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06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020888"/>
            <a:ext cx="3640667" cy="41052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white dash is the lagging strand</a:t>
            </a:r>
          </a:p>
          <a:p>
            <a:pPr lvl="1"/>
            <a:r>
              <a:rPr lang="en-US" dirty="0" smtClean="0"/>
              <a:t>Made away from the replication fork</a:t>
            </a:r>
          </a:p>
          <a:p>
            <a:r>
              <a:rPr lang="en-US" dirty="0" smtClean="0"/>
              <a:t>DNA </a:t>
            </a:r>
            <a:r>
              <a:rPr lang="en-US" dirty="0" err="1" smtClean="0"/>
              <a:t>Primase</a:t>
            </a:r>
            <a:r>
              <a:rPr lang="en-US" dirty="0" smtClean="0"/>
              <a:t> makes the short RNA primers (red)</a:t>
            </a:r>
          </a:p>
          <a:p>
            <a:r>
              <a:rPr lang="en-US" dirty="0" smtClean="0"/>
              <a:t>DNA polymerase then extends these </a:t>
            </a:r>
            <a:r>
              <a:rPr lang="en-US" dirty="0" err="1" smtClean="0"/>
              <a:t>Okizaki</a:t>
            </a:r>
            <a:r>
              <a:rPr lang="en-US" dirty="0" smtClean="0"/>
              <a:t> fragments (5-&gt;3)</a:t>
            </a:r>
          </a:p>
          <a:p>
            <a:r>
              <a:rPr lang="en-US" dirty="0" smtClean="0"/>
              <a:t>DNA polymerase I removes primers and fills vacant region</a:t>
            </a:r>
          </a:p>
          <a:p>
            <a:r>
              <a:rPr lang="en-US" dirty="0" smtClean="0"/>
              <a:t>Ligase connects them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" y="2020888"/>
            <a:ext cx="4792134" cy="2311400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>
            <a:off x="3302000" y="2844800"/>
            <a:ext cx="914400" cy="508000"/>
          </a:xfrm>
          <a:prstGeom prst="curvedConnector3">
            <a:avLst>
              <a:gd name="adj1" fmla="val 50000"/>
            </a:avLst>
          </a:prstGeom>
          <a:ln>
            <a:solidFill>
              <a:srgbClr val="FFFF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0800000">
            <a:off x="1253068" y="3201723"/>
            <a:ext cx="1236133" cy="47281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4711700"/>
            <a:ext cx="2451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spiration">
  <a:themeElements>
    <a:clrScheme name="Inspiration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Inspiration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Inspiration">
      <a:fillStyleLst>
        <a:solidFill>
          <a:schemeClr val="phClr"/>
        </a:solidFill>
        <a:gradFill rotWithShape="1">
          <a:gsLst>
            <a:gs pos="25000">
              <a:schemeClr val="phClr">
                <a:tint val="90000"/>
                <a:shade val="100000"/>
                <a:alpha val="90000"/>
                <a:satMod val="150000"/>
              </a:schemeClr>
            </a:gs>
            <a:gs pos="100000">
              <a:schemeClr val="phClr">
                <a:tint val="100000"/>
                <a:shade val="60000"/>
                <a:satMod val="13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0000"/>
                <a:shade val="100000"/>
                <a:alpha val="85000"/>
                <a:satMod val="150000"/>
              </a:schemeClr>
            </a:gs>
            <a:gs pos="33000">
              <a:schemeClr val="phClr">
                <a:tint val="90000"/>
                <a:shade val="100000"/>
                <a:alpha val="95000"/>
                <a:satMod val="130000"/>
              </a:schemeClr>
            </a:gs>
            <a:gs pos="67000">
              <a:schemeClr val="phClr">
                <a:shade val="70000"/>
                <a:satMod val="135000"/>
              </a:schemeClr>
            </a:gs>
            <a:gs pos="100000">
              <a:schemeClr val="phClr">
                <a:shade val="50000"/>
                <a:satMod val="135000"/>
              </a:schemeClr>
            </a:gs>
          </a:gsLst>
          <a:lin ang="13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thickThin" algn="ctr">
          <a:solidFill>
            <a:schemeClr val="phClr"/>
          </a:solidFill>
          <a:prstDash val="solid"/>
        </a:ln>
        <a:ln w="38100" cap="flat" cmpd="thinThick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woPt" dir="tl"/>
          </a:scene3d>
          <a:sp3d extrusionH="12700" prstMaterial="softEdge">
            <a:bevelT w="25400" h="50800"/>
          </a:sp3d>
        </a:effectStyle>
        <a:effectStyle>
          <a:effectLst>
            <a:innerShdw blurRad="50800" dist="25400" dir="2400000">
              <a:srgbClr val="808080">
                <a:alpha val="75000"/>
              </a:srgbClr>
            </a:innerShdw>
            <a:reflection blurRad="38100" stA="26000" endPos="35000" dist="12700" dir="5400000" fadeDir="48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Inspiration.thmx</Template>
  <TotalTime>6360</TotalTime>
  <Words>3194</Words>
  <Application>Microsoft Macintosh PowerPoint</Application>
  <PresentationFormat>On-screen Show (4:3)</PresentationFormat>
  <Paragraphs>515</Paragraphs>
  <Slides>55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Inspiration</vt:lpstr>
      <vt:lpstr>Genetics</vt:lpstr>
      <vt:lpstr>DNA</vt:lpstr>
      <vt:lpstr>Functional Groups</vt:lpstr>
      <vt:lpstr>PEOPLE</vt:lpstr>
      <vt:lpstr>BONDING</vt:lpstr>
      <vt:lpstr>Replication</vt:lpstr>
      <vt:lpstr>PowerPoint Presentation</vt:lpstr>
      <vt:lpstr>Replication</vt:lpstr>
      <vt:lpstr>Replication</vt:lpstr>
      <vt:lpstr>Replication</vt:lpstr>
      <vt:lpstr>Replication</vt:lpstr>
      <vt:lpstr>Replication</vt:lpstr>
      <vt:lpstr>Replication</vt:lpstr>
      <vt:lpstr>Replication</vt:lpstr>
      <vt:lpstr>Replication</vt:lpstr>
      <vt:lpstr>Replication</vt:lpstr>
      <vt:lpstr>PowerPoint Presentation</vt:lpstr>
      <vt:lpstr>Transcription</vt:lpstr>
      <vt:lpstr>Transcription</vt:lpstr>
      <vt:lpstr>Transcription</vt:lpstr>
      <vt:lpstr>Transcription</vt:lpstr>
      <vt:lpstr>Transcription</vt:lpstr>
      <vt:lpstr>Transcription</vt:lpstr>
      <vt:lpstr>Transcription</vt:lpstr>
      <vt:lpstr>Transcription</vt:lpstr>
      <vt:lpstr>Transcription</vt:lpstr>
      <vt:lpstr>Transcription</vt:lpstr>
      <vt:lpstr>Transcription</vt:lpstr>
      <vt:lpstr>Transcription</vt:lpstr>
      <vt:lpstr>Transcription</vt:lpstr>
      <vt:lpstr>Transcription</vt:lpstr>
      <vt:lpstr>PowerPoint Presentation</vt:lpstr>
      <vt:lpstr>RNA Processing</vt:lpstr>
      <vt:lpstr>RNA Processing</vt:lpstr>
      <vt:lpstr>RNA Processing</vt:lpstr>
      <vt:lpstr>RNA Processing</vt:lpstr>
      <vt:lpstr>RNA Processing</vt:lpstr>
      <vt:lpstr>RNA Processing</vt:lpstr>
      <vt:lpstr>RNA Processing</vt:lpstr>
      <vt:lpstr>RNA Processing</vt:lpstr>
      <vt:lpstr>PowerPoint Presentation</vt:lpstr>
      <vt:lpstr>Translation</vt:lpstr>
      <vt:lpstr>Translation</vt:lpstr>
      <vt:lpstr>Translation</vt:lpstr>
      <vt:lpstr>Translation</vt:lpstr>
      <vt:lpstr>Translation</vt:lpstr>
      <vt:lpstr>Translation</vt:lpstr>
      <vt:lpstr>Translation</vt:lpstr>
      <vt:lpstr>Translation</vt:lpstr>
      <vt:lpstr>Translation</vt:lpstr>
      <vt:lpstr>PowerPoint Presentation</vt:lpstr>
      <vt:lpstr>Mutation</vt:lpstr>
      <vt:lpstr>Mutation</vt:lpstr>
      <vt:lpstr>Mutation</vt:lpstr>
      <vt:lpstr>Mutation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</dc:title>
  <dc:creator>Abdullah Tirmizi</dc:creator>
  <cp:lastModifiedBy>Abdullah Tirmizi</cp:lastModifiedBy>
  <cp:revision>91</cp:revision>
  <dcterms:created xsi:type="dcterms:W3CDTF">2015-02-11T01:02:55Z</dcterms:created>
  <dcterms:modified xsi:type="dcterms:W3CDTF">2015-03-02T01:25:57Z</dcterms:modified>
</cp:coreProperties>
</file>